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6"/>
  </p:notesMasterIdLst>
  <p:sldIdLst>
    <p:sldId id="256" r:id="rId2"/>
    <p:sldId id="267" r:id="rId3"/>
    <p:sldId id="293" r:id="rId4"/>
    <p:sldId id="313" r:id="rId5"/>
    <p:sldId id="296" r:id="rId6"/>
    <p:sldId id="269" r:id="rId7"/>
    <p:sldId id="300" r:id="rId8"/>
    <p:sldId id="309" r:id="rId9"/>
    <p:sldId id="310" r:id="rId10"/>
    <p:sldId id="297" r:id="rId11"/>
    <p:sldId id="299" r:id="rId12"/>
    <p:sldId id="301" r:id="rId13"/>
    <p:sldId id="311" r:id="rId14"/>
    <p:sldId id="306" r:id="rId15"/>
    <p:sldId id="302" r:id="rId16"/>
    <p:sldId id="312" r:id="rId17"/>
    <p:sldId id="277" r:id="rId18"/>
    <p:sldId id="278" r:id="rId19"/>
    <p:sldId id="279" r:id="rId20"/>
    <p:sldId id="280" r:id="rId21"/>
    <p:sldId id="303" r:id="rId22"/>
    <p:sldId id="314" r:id="rId23"/>
    <p:sldId id="304" r:id="rId24"/>
    <p:sldId id="308" r:id="rId25"/>
    <p:sldId id="305" r:id="rId26"/>
    <p:sldId id="367" r:id="rId27"/>
    <p:sldId id="381" r:id="rId28"/>
    <p:sldId id="287" r:id="rId29"/>
    <p:sldId id="315" r:id="rId30"/>
    <p:sldId id="316" r:id="rId31"/>
    <p:sldId id="317" r:id="rId32"/>
    <p:sldId id="318" r:id="rId33"/>
    <p:sldId id="36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69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70" r:id="rId57"/>
    <p:sldId id="340" r:id="rId58"/>
    <p:sldId id="341" r:id="rId59"/>
    <p:sldId id="342" r:id="rId60"/>
    <p:sldId id="343" r:id="rId61"/>
    <p:sldId id="344" r:id="rId62"/>
    <p:sldId id="345" r:id="rId63"/>
    <p:sldId id="371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72" r:id="rId74"/>
    <p:sldId id="355" r:id="rId75"/>
    <p:sldId id="356" r:id="rId76"/>
    <p:sldId id="357" r:id="rId77"/>
    <p:sldId id="358" r:id="rId78"/>
    <p:sldId id="359" r:id="rId79"/>
    <p:sldId id="360" r:id="rId80"/>
    <p:sldId id="361" r:id="rId81"/>
    <p:sldId id="362" r:id="rId82"/>
    <p:sldId id="363" r:id="rId83"/>
    <p:sldId id="364" r:id="rId84"/>
    <p:sldId id="365" r:id="rId85"/>
    <p:sldId id="366" r:id="rId86"/>
    <p:sldId id="380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266" r:id="rId95"/>
  </p:sldIdLst>
  <p:sldSz cx="12192000" cy="6858000"/>
  <p:notesSz cx="6858000" cy="9144000"/>
  <p:embeddedFontLst>
    <p:embeddedFont>
      <p:font typeface="Noto Sans KR" panose="020B0200000000000000" pitchFamily="50" charset="-127"/>
      <p:regular r:id="rId97"/>
      <p:bold r:id="rId98"/>
    </p:embeddedFont>
    <p:embeddedFont>
      <p:font typeface="Pretendard" panose="02000503000000020004" pitchFamily="50" charset="-127"/>
      <p:regular r:id="rId99"/>
      <p:bold r:id="rId100"/>
    </p:embeddedFont>
    <p:embeddedFont>
      <p:font typeface="맑은 고딕" panose="020B0503020000020004" pitchFamily="50" charset="-127"/>
      <p:regular r:id="rId101"/>
      <p:bold r:id="rId102"/>
    </p:embeddedFont>
    <p:embeddedFont>
      <p:font typeface="Wingdings 2" panose="05020102010507070707" pitchFamily="18" charset="2"/>
      <p:regular r:id="rId10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867"/>
    <a:srgbClr val="C9C9C9"/>
    <a:srgbClr val="BDD7EE"/>
    <a:srgbClr val="00B0F0"/>
    <a:srgbClr val="3ED4B7"/>
    <a:srgbClr val="5B9BD5"/>
    <a:srgbClr val="A2D36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2" autoAdjust="0"/>
    <p:restoredTop sz="84598" autoAdjust="0"/>
  </p:normalViewPr>
  <p:slideViewPr>
    <p:cSldViewPr snapToGrid="0">
      <p:cViewPr varScale="1">
        <p:scale>
          <a:sx n="94" d="100"/>
          <a:sy n="94" d="100"/>
        </p:scale>
        <p:origin x="35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C9C14-4CDC-428C-AAB5-342EC51F2E3B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D34A4-E1C5-45CD-9E5A-AF91A2B23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77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PMS </a:t>
            </a:r>
            <a:r>
              <a:rPr lang="ko-KR" altLang="en-US" dirty="0"/>
              <a:t>효과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</a:t>
            </a:r>
            <a:r>
              <a:rPr lang="ko-KR" altLang="en-US" sz="1200" dirty="0"/>
              <a:t> 프로젝트의 핵심 원리 및 개념을 시각적으로 제공하여 학습자에게 명확한 이해 제공합니다</a:t>
            </a:r>
            <a:r>
              <a:rPr lang="en-US" altLang="ko-KR" sz="1200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sz="1200" dirty="0"/>
              <a:t>프로젝트 업무 할당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조율 등을 보다 효과적으로 할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일정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팀 협업 등을 실제 프로젝트에서 적용하면서 경험을 쌓을 수 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3. </a:t>
            </a:r>
            <a:r>
              <a:rPr lang="ko-KR" altLang="en-US" sz="1200" dirty="0"/>
              <a:t>수업과 프로젝트 경험이 효과적으로 연계되도록 구성하여 효율적인 학습과 실무 적용 동시에 가능하도록 설계했습니다</a:t>
            </a:r>
            <a:r>
              <a:rPr lang="en-US" altLang="ko-KR" sz="120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5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사용자가 로그인을 위해 서버에 로그인 요청을 보내면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서버는 클라이언트가 제공한 로그인 정보를 기반으로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DB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에서 사용자를 확인합니다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b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그리고 유효한 사용자인 경우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서버는 회원 정보를 기반으로 세션을 생성합니다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생성된 세션에 고유한 세션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ID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를 부여하고 세션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ID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를 클라이언트에게 응답해 줍니다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08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사용자의 요청이 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Dispatcher Servlet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을 통해 들어올 때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, Interceptor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의 </a:t>
            </a:r>
            <a:r>
              <a:rPr lang="en-US" altLang="ko-KR" b="0" i="0" dirty="0" err="1" smtClean="0">
                <a:solidFill>
                  <a:srgbClr val="0F0F0F"/>
                </a:solidFill>
                <a:effectLst/>
                <a:latin typeface="Söhne"/>
              </a:rPr>
              <a:t>preHandle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메서드를 활용하여 로그인 세션의 존재 여부를 먼저 체크합니다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만약 로그인 세션이 있다면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요청을 해당 컨트롤러로 전달하여 정상적으로 진행합니다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반대로 로그인 세션이 없다면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컨트롤러에 접근이 불가능하도록 막고 로그인 페이지로 이동 시킵니다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ko-KR" altLang="en-US" i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692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과정에서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 Validation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사용자가 입력한 항목들에 대한 특정 규칙을 정의하고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토대로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유효성을 간편하게 검사할 수 있도록 구현 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>그리고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이메일 인증을 실시간으로 처리하고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인증이 완료되면 가입이 진행되도록 구현했습니다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카카오 외부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주소 입력을 더욱 간편하게 만들었습니다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84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작성한 글이나 추천한 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 한눈에 확인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다양한 게시판에서의 활동들이 편리하게 모여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 기능과 함께 검색 결과 건수도 표시돼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 효과적으로 활용 가능합니다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254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댓글 테이블에 댓글 마다 번호를 붙여서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내가 쓴 댓글을 클릭하면 이동하도록 구현 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58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 smtClean="0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, Stomp</a:t>
            </a:r>
            <a:r>
              <a:rPr lang="ko-KR" altLang="en-US" sz="1200" baseline="0" dirty="0" smtClean="0">
                <a:latin typeface="Noto Sans KR" panose="020B0600000101010101" charset="-127"/>
                <a:ea typeface="Noto Sans KR" panose="020B0600000101010101" charset="-127"/>
              </a:rPr>
              <a:t>를 이용해 사용자가 화면을 새로고침하거나 해당</a:t>
            </a:r>
            <a:r>
              <a:rPr lang="en-US" altLang="ko-KR" sz="1200" baseline="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baseline="0" dirty="0" smtClean="0">
                <a:latin typeface="Noto Sans KR" panose="020B0600000101010101" charset="-127"/>
                <a:ea typeface="Noto Sans KR" panose="020B0600000101010101" charset="-127"/>
              </a:rPr>
              <a:t>사이트에 </a:t>
            </a:r>
            <a:r>
              <a:rPr lang="ko-KR" altLang="en-US" sz="1200" baseline="0" dirty="0" err="1" smtClean="0">
                <a:latin typeface="Noto Sans KR" panose="020B0600000101010101" charset="-127"/>
                <a:ea typeface="Noto Sans KR" panose="020B0600000101010101" charset="-127"/>
              </a:rPr>
              <a:t>재접속하지</a:t>
            </a:r>
            <a:r>
              <a:rPr lang="ko-KR" altLang="en-US" sz="1200" baseline="0" dirty="0" smtClean="0">
                <a:latin typeface="Noto Sans KR" panose="020B0600000101010101" charset="-127"/>
                <a:ea typeface="Noto Sans KR" panose="020B0600000101010101" charset="-127"/>
              </a:rPr>
              <a:t> 않아도</a:t>
            </a:r>
            <a:endParaRPr lang="en-US" altLang="ko-KR" sz="1200" baseline="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baseline="0" dirty="0" smtClean="0">
                <a:latin typeface="Noto Sans KR" panose="020B0600000101010101" charset="-127"/>
                <a:ea typeface="Noto Sans KR" panose="020B0600000101010101" charset="-127"/>
              </a:rPr>
              <a:t>실시간으로 알림을 수신할 수 있는 기능을 구현했으며</a:t>
            </a:r>
            <a:r>
              <a:rPr lang="en-US" altLang="ko-KR" sz="1200" baseline="0" dirty="0" smtClean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ko-KR" altLang="en-US" dirty="0" smtClean="0"/>
              <a:t>사용자가 어떠한 작업을 할 때 마다 알림이 가도록 하기에는 작업량이 많아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초마다 </a:t>
            </a:r>
            <a:r>
              <a:rPr lang="en-US" altLang="ko-KR" sz="1200" dirty="0" err="1" smtClean="0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ko-KR" altLang="en-US" sz="1200" baseline="0" dirty="0" smtClean="0">
                <a:latin typeface="Noto Sans KR" panose="020B0600000101010101" charset="-127"/>
                <a:ea typeface="Noto Sans KR" panose="020B0600000101010101" charset="-127"/>
              </a:rPr>
              <a:t>의 연결을 끊고 </a:t>
            </a:r>
            <a:r>
              <a:rPr lang="ko-KR" altLang="en-US" sz="1200" baseline="0" dirty="0" err="1" smtClean="0">
                <a:latin typeface="Noto Sans KR" panose="020B0600000101010101" charset="-127"/>
                <a:ea typeface="Noto Sans KR" panose="020B0600000101010101" charset="-127"/>
              </a:rPr>
              <a:t>재연결하여</a:t>
            </a:r>
            <a:r>
              <a:rPr lang="ko-KR" altLang="en-US" sz="1200" baseline="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baseline="0" dirty="0" smtClean="0"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200" baseline="0" dirty="0" smtClean="0">
                <a:latin typeface="Noto Sans KR" panose="020B0600000101010101" charset="-127"/>
                <a:ea typeface="Noto Sans KR" panose="020B0600000101010101" charset="-127"/>
              </a:rPr>
              <a:t>초마다 새로운 알림이 수신될 수 있도록 하였습니다</a:t>
            </a:r>
            <a:r>
              <a:rPr lang="en-US" altLang="ko-KR" sz="1200" baseline="0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접속한 사용자의 권한에 따라 수신할 수 있는 알림이 다른데</a:t>
            </a:r>
            <a:endParaRPr lang="en-US" altLang="ko-KR" dirty="0" smtClean="0"/>
          </a:p>
          <a:p>
            <a:r>
              <a:rPr lang="ko-KR" altLang="en-US" dirty="0" smtClean="0"/>
              <a:t>학생과 팀장은 당일 회의 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쓴 </a:t>
            </a:r>
            <a:r>
              <a:rPr lang="ko-KR" altLang="en-US" dirty="0" err="1" smtClean="0"/>
              <a:t>게시글에</a:t>
            </a:r>
            <a:r>
              <a:rPr lang="ko-KR" altLang="en-US" dirty="0" smtClean="0"/>
              <a:t> 등록된 답글과 댓글 알림을 받아볼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팀장은 프로젝트 생성 신청 후 관리자에 의해 승인</a:t>
            </a:r>
            <a:r>
              <a:rPr lang="ko-KR" altLang="en-US" baseline="0" dirty="0" smtClean="0"/>
              <a:t> 처리가 되면 프로젝트 생성 승인 알림을 추가로 받아볼 수 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dirty="0" smtClean="0"/>
              <a:t>관리자는 </a:t>
            </a:r>
            <a:r>
              <a:rPr lang="ko-KR" altLang="en-US" dirty="0" err="1" smtClean="0"/>
              <a:t>미승인</a:t>
            </a:r>
            <a:r>
              <a:rPr lang="ko-KR" altLang="en-US" dirty="0" smtClean="0"/>
              <a:t> 상태인 프로젝트 생성 신청 건수에 대한 알림을 받을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528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초 마다 </a:t>
            </a:r>
            <a:r>
              <a:rPr lang="ko-KR" altLang="en-US" dirty="0" err="1" smtClean="0"/>
              <a:t>웹소켓</a:t>
            </a:r>
            <a:r>
              <a:rPr lang="ko-KR" altLang="en-US" dirty="0" smtClean="0"/>
              <a:t> 연결이 끊겼다가 다시 연결될 때 마다 </a:t>
            </a:r>
            <a:r>
              <a:rPr lang="en-US" altLang="ko-KR" dirty="0" smtClean="0"/>
              <a:t>SEND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작업이 진행되어 새로운 알림을 수신할 수 있도록 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SEND </a:t>
            </a:r>
            <a:r>
              <a:rPr lang="ko-KR" altLang="en-US" baseline="0" dirty="0" smtClean="0"/>
              <a:t>시 서버로 전달되는 프로젝트 </a:t>
            </a:r>
            <a:r>
              <a:rPr lang="en-US" altLang="ko-KR" baseline="0" dirty="0" smtClean="0"/>
              <a:t>ID, </a:t>
            </a:r>
            <a:r>
              <a:rPr lang="ko-KR" altLang="en-US" baseline="0" dirty="0" smtClean="0"/>
              <a:t>사용자 </a:t>
            </a:r>
            <a:r>
              <a:rPr lang="en-US" altLang="ko-KR" baseline="0" dirty="0" smtClean="0"/>
              <a:t>ID, </a:t>
            </a:r>
            <a:r>
              <a:rPr lang="ko-KR" altLang="en-US" baseline="0" dirty="0" smtClean="0"/>
              <a:t>사용자 권한에 대한 정보를 브로커에게 전달하여 작업들이 처리되고 나면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처리 결과에 해당하는 미확인 </a:t>
            </a:r>
            <a:r>
              <a:rPr lang="ko-KR" altLang="en-US" baseline="0" dirty="0" err="1" smtClean="0"/>
              <a:t>알림건을</a:t>
            </a:r>
            <a:r>
              <a:rPr lang="ko-KR" altLang="en-US" baseline="0" dirty="0" smtClean="0"/>
              <a:t> 다시 서버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클라이언트 순으로 전달하여 관련 정보를 구독하고 있는 각각의 사용자에게 보여줍니다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8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접속한 사용자의 권한을</a:t>
            </a:r>
            <a:r>
              <a:rPr lang="ko-KR" altLang="en-US" baseline="0" dirty="0" smtClean="0"/>
              <a:t> 비교해</a:t>
            </a:r>
            <a:r>
              <a:rPr lang="ko-KR" altLang="en-US" dirty="0" smtClean="0"/>
              <a:t> 해당 권한에서 확인 가능한</a:t>
            </a:r>
            <a:r>
              <a:rPr lang="ko-KR" altLang="en-US" baseline="0" dirty="0" smtClean="0"/>
              <a:t> 알림만 보일 수 있도록 구현했습니다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332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학생 계정으로 접속 시 당일 회의 일정과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내가 작성한 </a:t>
            </a:r>
            <a:r>
              <a:rPr lang="ko-KR" altLang="en-US" baseline="0" dirty="0" err="1" smtClean="0"/>
              <a:t>게시글에</a:t>
            </a:r>
            <a:r>
              <a:rPr lang="ko-KR" altLang="en-US" baseline="0" dirty="0" smtClean="0"/>
              <a:t> 등록된 답글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댓글 건수에 대한 알림 기능이 제공됩니다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회의 일정 알림 클릭 시 회의록 캘린더 페이지로 이동하여 회의록을 확인하거나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신규 등록 등의 작업을 수행할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답글 알림 클릭 시 본인이 작성한 해당 </a:t>
            </a:r>
            <a:r>
              <a:rPr lang="ko-KR" altLang="en-US" dirty="0" err="1" smtClean="0"/>
              <a:t>게시글에</a:t>
            </a:r>
            <a:r>
              <a:rPr lang="ko-KR" altLang="en-US" dirty="0" smtClean="0"/>
              <a:t> 등록된 답글을 한번에 확인할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댓글 알림 클릭 시 해당 </a:t>
            </a:r>
            <a:r>
              <a:rPr lang="ko-KR" altLang="en-US" dirty="0" err="1" smtClean="0"/>
              <a:t>게시글이</a:t>
            </a:r>
            <a:r>
              <a:rPr lang="ko-KR" altLang="en-US" dirty="0" smtClean="0"/>
              <a:t> 팝업으로 표출됩니다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답글과 댓글은 각각의 답글과 댓글에 </a:t>
            </a:r>
            <a:r>
              <a:rPr lang="en-US" altLang="ko-KR" dirty="0" err="1" smtClean="0"/>
              <a:t>alarm_flag</a:t>
            </a:r>
            <a:r>
              <a:rPr lang="ko-KR" altLang="en-US" baseline="0" dirty="0" smtClean="0"/>
              <a:t>를 지정하여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처음 입력 시 자동으로 상태 값이 </a:t>
            </a:r>
            <a:r>
              <a:rPr lang="en-US" altLang="ko-KR" baseline="0" dirty="0" smtClean="0"/>
              <a:t>N</a:t>
            </a:r>
            <a:r>
              <a:rPr lang="ko-KR" altLang="en-US" baseline="0" dirty="0" smtClean="0"/>
              <a:t>으로 입력되어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상태 값이 </a:t>
            </a:r>
            <a:r>
              <a:rPr lang="en-US" altLang="ko-KR" baseline="0" dirty="0" smtClean="0"/>
              <a:t>N</a:t>
            </a:r>
            <a:r>
              <a:rPr lang="ko-KR" altLang="en-US" baseline="0" dirty="0" smtClean="0"/>
              <a:t>인 건들만 조회해오도록 했으며</a:t>
            </a:r>
            <a:r>
              <a:rPr lang="en-US" altLang="ko-KR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각각의 알림을 확인하면 상태 값이 </a:t>
            </a:r>
            <a:r>
              <a:rPr lang="en-US" altLang="ko-KR" dirty="0" smtClean="0"/>
              <a:t>Y</a:t>
            </a:r>
            <a:r>
              <a:rPr lang="ko-KR" altLang="en-US" dirty="0" smtClean="0"/>
              <a:t>로 변경되면서 알림이 사라지도록 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260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팀장 계정으로 접속 시 학생 계정에서 기본으로 제공되는 당일 회의 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쓴 </a:t>
            </a:r>
            <a:r>
              <a:rPr lang="ko-KR" altLang="en-US" dirty="0" err="1" smtClean="0"/>
              <a:t>게시글에</a:t>
            </a:r>
            <a:r>
              <a:rPr lang="ko-KR" altLang="en-US" dirty="0" smtClean="0"/>
              <a:t> 등록된 답글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댓글 알림 외에</a:t>
            </a:r>
            <a:endParaRPr lang="en-US" altLang="ko-KR" dirty="0" smtClean="0"/>
          </a:p>
          <a:p>
            <a:r>
              <a:rPr lang="ko-KR" altLang="en-US" dirty="0" smtClean="0"/>
              <a:t>프로젝트 생성 신청 후 관리자에 의해 생성 승인 처리가 되면</a:t>
            </a:r>
            <a:r>
              <a:rPr lang="ko-KR" altLang="en-US" baseline="0" dirty="0" smtClean="0"/>
              <a:t> 프로젝트 생성이 승인되었다는 알림을 확인할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해당 알림 클릭 시 프로젝트를 시작할 수 있는 프로젝트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프로젝트 단계 프로파일 페이지로 이동하며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해당 페이지로 이동해 프로젝트 확인 시 </a:t>
            </a:r>
            <a:r>
              <a:rPr lang="en-US" altLang="ko-KR" baseline="0" dirty="0" err="1" smtClean="0"/>
              <a:t>alarm_flag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로 변경되면서 해당 알림이 사라집니다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8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PMS </a:t>
            </a:r>
            <a:r>
              <a:rPr lang="ko-KR" altLang="en-US" dirty="0"/>
              <a:t>효과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</a:t>
            </a:r>
            <a:r>
              <a:rPr lang="ko-KR" altLang="en-US" sz="1200" dirty="0"/>
              <a:t> 프로젝트의 핵심 원리 및 개념을 시각적으로 제공하여 학습자에게 명확한 이해 제공합니다</a:t>
            </a:r>
            <a:r>
              <a:rPr lang="en-US" altLang="ko-KR" sz="1200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sz="1200" dirty="0"/>
              <a:t>프로젝트 업무 할당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조율 등을 보다 효과적으로 할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일정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팀 협업 등을 실제 프로젝트에서 적용하면서 경험을 쌓을 수 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3. </a:t>
            </a:r>
            <a:r>
              <a:rPr lang="ko-KR" altLang="en-US" sz="1200" dirty="0"/>
              <a:t>수업과 프로젝트 경험이 효과적으로 연계되도록 구성하여 효율적인 학습과 실무 적용 동시에 가능하도록 설계했습니다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457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관리자 계정 접속 시 팀장이 신청한 프로젝트 생성</a:t>
            </a:r>
            <a:r>
              <a:rPr lang="ko-KR" altLang="en-US" baseline="0" dirty="0" smtClean="0"/>
              <a:t> 신청 건 중 </a:t>
            </a:r>
            <a:r>
              <a:rPr lang="ko-KR" altLang="en-US" baseline="0" dirty="0" err="1" smtClean="0"/>
              <a:t>미승인</a:t>
            </a:r>
            <a:r>
              <a:rPr lang="ko-KR" altLang="en-US" baseline="0" dirty="0" smtClean="0"/>
              <a:t> 상태인 프로젝트의 건수를 알림으로 확인할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프로젝트 생성 신청 시 해당 프로젝트의 승인 여부와 삭제 여부를 구분할 수 있는 </a:t>
            </a:r>
            <a:r>
              <a:rPr lang="ko-KR" altLang="en-US" baseline="0" dirty="0" err="1" smtClean="0"/>
              <a:t>상태값이</a:t>
            </a:r>
            <a:r>
              <a:rPr lang="ko-KR" altLang="en-US" baseline="0" dirty="0" smtClean="0"/>
              <a:t> 지정되어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미승인</a:t>
            </a:r>
            <a:r>
              <a:rPr lang="ko-KR" altLang="en-US" baseline="0" dirty="0" smtClean="0"/>
              <a:t> 상태이고 삭제되지 않은 상태인 프로젝트의 개수를 조회해와 알림에 </a:t>
            </a:r>
            <a:r>
              <a:rPr lang="ko-KR" altLang="en-US" baseline="0" dirty="0" err="1" smtClean="0"/>
              <a:t>표출시켰습니다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접속한 유저의 권한이 관리자</a:t>
            </a:r>
            <a:r>
              <a:rPr lang="en-US" altLang="ko-KR" baseline="0" dirty="0" smtClean="0"/>
              <a:t>(admin)</a:t>
            </a:r>
            <a:r>
              <a:rPr lang="ko-KR" altLang="en-US" baseline="0" dirty="0" smtClean="0"/>
              <a:t>인지 확인 후 관리자로 접속한 경우에만 해당 알림을 표시할 수 있도록 기능 구현했으며</a:t>
            </a:r>
            <a:r>
              <a:rPr lang="en-US" altLang="ko-KR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해당 알림 클릭 시 승인 처리를 할 수 있는 관리자 설정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프로젝트 관리 페이지로 이동합니다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46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FullCalendar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라이브러리를 이용해 기본적인 캘린더 화면을 출력했고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전체 프로젝트 기간과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해당 프로젝트에 등록된 회의 일정 이벤트를 추가하여 캘린더에 표시되도록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추가된 해당 이벤트 중 프로젝트 기간에 대한 이벤트 클릭 시 해당 프로젝트의 정보를 확인할 수 있는 프로젝트 </a:t>
            </a:r>
            <a:r>
              <a:rPr lang="en-US" altLang="ko-KR" baseline="0" dirty="0" smtClean="0"/>
              <a:t>Home </a:t>
            </a:r>
            <a:r>
              <a:rPr lang="ko-KR" altLang="en-US" baseline="0" dirty="0" smtClean="0"/>
              <a:t>화면으로 이동합니다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35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세션에 저장된</a:t>
            </a:r>
            <a:r>
              <a:rPr lang="ko-KR" altLang="en-US" baseline="0" dirty="0" smtClean="0"/>
              <a:t> 유저 정보 중 </a:t>
            </a:r>
            <a:r>
              <a:rPr lang="en-US" altLang="ko-KR" baseline="0" dirty="0" err="1" smtClean="0"/>
              <a:t>project_id</a:t>
            </a:r>
            <a:r>
              <a:rPr lang="ko-KR" altLang="en-US" baseline="0" dirty="0" smtClean="0"/>
              <a:t>로 접속한 유저가 팀원으로 지정된 해당 프로젝트의 전체 기간과</a:t>
            </a:r>
            <a:endParaRPr lang="en-US" altLang="ko-KR" baseline="0" dirty="0" smtClean="0"/>
          </a:p>
          <a:p>
            <a:r>
              <a:rPr lang="ko-KR" altLang="en-US" baseline="0" dirty="0" smtClean="0"/>
              <a:t>해당 프로젝트에 등록된 회의 일정 리스트를 가져와 이벤트를 추가하였고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두가지 이벤트를 각각 다른 색상으로 구분하여 표시했습니다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 이미지 중 파란색으로 표시된 전체 프로젝트 기간 클릭 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해당 프로젝트의 전체적인 정보들을 확인할 수 있는 프로젝트 </a:t>
            </a:r>
            <a:r>
              <a:rPr lang="en-US" altLang="ko-KR" dirty="0" smtClean="0"/>
              <a:t>Home </a:t>
            </a:r>
            <a:r>
              <a:rPr lang="ko-KR" altLang="en-US" dirty="0" smtClean="0"/>
              <a:t>화면으로 이동합니다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회의 일정에 대한 정보는 동일한 </a:t>
            </a:r>
            <a:r>
              <a:rPr lang="en-US" altLang="ko-KR" dirty="0" err="1" smtClean="0"/>
              <a:t>FullCalendar</a:t>
            </a:r>
            <a:r>
              <a:rPr lang="ko-KR" altLang="en-US" dirty="0" smtClean="0"/>
              <a:t>를 이용한</a:t>
            </a:r>
            <a:r>
              <a:rPr lang="ko-KR" altLang="en-US" baseline="0" dirty="0" smtClean="0"/>
              <a:t> 캘린더 형태의</a:t>
            </a:r>
            <a:r>
              <a:rPr lang="ko-KR" altLang="en-US" dirty="0" smtClean="0"/>
              <a:t> 회의록</a:t>
            </a:r>
            <a:r>
              <a:rPr lang="ko-KR" altLang="en-US" baseline="0" dirty="0" smtClean="0"/>
              <a:t> 기능을</a:t>
            </a:r>
            <a:r>
              <a:rPr lang="ko-KR" altLang="en-US" dirty="0" smtClean="0"/>
              <a:t> 별도로</a:t>
            </a:r>
            <a:r>
              <a:rPr lang="ko-KR" altLang="en-US" baseline="0" dirty="0" smtClean="0"/>
              <a:t> 만들어</a:t>
            </a:r>
            <a:r>
              <a:rPr lang="ko-KR" altLang="en-US" dirty="0" smtClean="0"/>
              <a:t> 페이지 이동은 구현하지 않았습니다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50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회의록의 경우 프로젝트 캘린더와 동일한 </a:t>
            </a:r>
            <a:r>
              <a:rPr lang="en-US" altLang="ko-KR" dirty="0" err="1" smtClean="0"/>
              <a:t>FullCalendar</a:t>
            </a:r>
            <a:r>
              <a:rPr lang="ko-KR" altLang="en-US" baseline="0" dirty="0" smtClean="0"/>
              <a:t> 라이브러리를 이용해 기본적인 캘린더 화면을 출력했고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회의록 등록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미등록 상태에 따라 각각 다른 색상으로 이벤트를 추가했으며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회의 일정 등록과 회의록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두가지의 </a:t>
            </a:r>
            <a:r>
              <a:rPr lang="ko-KR" altLang="en-US" baseline="0" dirty="0" err="1" smtClean="0"/>
              <a:t>커스텀</a:t>
            </a:r>
            <a:r>
              <a:rPr lang="ko-KR" altLang="en-US" baseline="0" dirty="0" smtClean="0"/>
              <a:t> 버튼을 만들어 추가했습니다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회의록이 등록된 상태의 이벤트를 클릭할 경우 해당 회의록의 상세 페이지로 이동되며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회의록이 등록되지 않은 회의 일정을 클릭할 경우 회의 일정</a:t>
            </a:r>
            <a:r>
              <a:rPr lang="ko-KR" altLang="en-US" baseline="0" dirty="0" smtClean="0"/>
              <a:t> 수정과 삭제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회의록을 등록할 수 있는 </a:t>
            </a:r>
            <a:r>
              <a:rPr lang="ko-KR" altLang="en-US" baseline="0" dirty="0" err="1" smtClean="0"/>
              <a:t>모달</a:t>
            </a:r>
            <a:r>
              <a:rPr lang="ko-KR" altLang="en-US" baseline="0" dirty="0" smtClean="0"/>
              <a:t> 창이 표출됩니다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회의 일정 등록 버튼을 누르면 회의록과 회의 일정을 선택해 등록할 수 있는 </a:t>
            </a:r>
            <a:r>
              <a:rPr lang="ko-KR" altLang="en-US" baseline="0" dirty="0" err="1" smtClean="0"/>
              <a:t>모달</a:t>
            </a:r>
            <a:r>
              <a:rPr lang="ko-KR" altLang="en-US" baseline="0" dirty="0" smtClean="0"/>
              <a:t> 창이 표출되며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회의록 버튼을 누르면 캘린더 오른쪽으로 회의록 리스트가 출력됩니다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127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이벤트 추가 시 회의록이 등록된 회의는 보라색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회의록이 등록되지 않은 회의 일정은 노란색으로 각각 구분하여 표시했습니다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회의록이 등록된 회의인 보라색 이벤트를 클릭하면 회의록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삭제가 가능한 상세 페이지로 이동하고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회의록이 등록되지 않은 회의인 노란색 이벤트를 클릭하면 회의록을 등록하거나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일정 수정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삭제가 가능한 </a:t>
            </a:r>
            <a:r>
              <a:rPr lang="ko-KR" altLang="en-US" baseline="0" dirty="0" err="1" smtClean="0"/>
              <a:t>모달</a:t>
            </a:r>
            <a:r>
              <a:rPr lang="ko-KR" altLang="en-US" baseline="0" dirty="0" smtClean="0"/>
              <a:t> 창이 표출됩니다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해당 </a:t>
            </a:r>
            <a:r>
              <a:rPr lang="ko-KR" altLang="en-US" baseline="0" dirty="0" err="1" smtClean="0"/>
              <a:t>모달</a:t>
            </a:r>
            <a:r>
              <a:rPr lang="ko-KR" altLang="en-US" baseline="0" dirty="0" smtClean="0"/>
              <a:t> 창에는 기존 회의에 등록된 회의 제목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장소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참석자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첨부파일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회의내용과 같은 모든 정보를 그대로 가져오며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일정 수정 시 회의록 미등록 상태가 유지되어 기존과 동일한 노란색으로 일정이 표시되고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회의록 등록 시 회의록 등록 상태로 상태가 변경되어 보라색으로 일정 색상이 변경됩니다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회의록 등록 또는 일정 수정 시 기존에 등록된 </a:t>
            </a:r>
            <a:r>
              <a:rPr lang="en-US" altLang="ko-KR" baseline="0" dirty="0" smtClean="0"/>
              <a:t>MEETING</a:t>
            </a:r>
            <a:r>
              <a:rPr lang="ko-KR" altLang="en-US" baseline="0" dirty="0" smtClean="0"/>
              <a:t> 테이블의 데이터를 </a:t>
            </a:r>
            <a:r>
              <a:rPr lang="en-US" altLang="ko-KR" baseline="0" dirty="0" smtClean="0"/>
              <a:t>UPDATE</a:t>
            </a:r>
            <a:r>
              <a:rPr lang="ko-KR" altLang="en-US" baseline="0" dirty="0" smtClean="0"/>
              <a:t>하고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동일한 회의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를 가진 </a:t>
            </a:r>
            <a:r>
              <a:rPr lang="en-US" altLang="ko-KR" baseline="0" dirty="0" smtClean="0"/>
              <a:t>MEETING_MEMBER </a:t>
            </a:r>
            <a:r>
              <a:rPr lang="ko-KR" altLang="en-US" baseline="0" dirty="0" smtClean="0"/>
              <a:t>테이블의 데이터를 모두 삭제한 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새로운 참석자를 다시 등록하는 순으로 작업 진행했으며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오류 발생 시 </a:t>
            </a:r>
            <a:r>
              <a:rPr lang="ko-KR" altLang="en-US" baseline="0" dirty="0" err="1" smtClean="0"/>
              <a:t>롤백될</a:t>
            </a:r>
            <a:r>
              <a:rPr lang="ko-KR" altLang="en-US" baseline="0" dirty="0" smtClean="0"/>
              <a:t> 수 있도록 트랜잭션 처리했습니다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일정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회의록 삭제 시에는 </a:t>
            </a:r>
            <a:r>
              <a:rPr lang="en-US" altLang="ko-KR" baseline="0" dirty="0" smtClean="0"/>
              <a:t>MEETING_MEMBER </a:t>
            </a:r>
            <a:r>
              <a:rPr lang="ko-KR" altLang="en-US" baseline="0" dirty="0" smtClean="0"/>
              <a:t>테이블에서 참석자를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모두 삭제한 후</a:t>
            </a:r>
            <a:endParaRPr lang="en-US" altLang="ko-KR" baseline="0" dirty="0" smtClean="0"/>
          </a:p>
          <a:p>
            <a:r>
              <a:rPr lang="en-US" altLang="ko-KR" baseline="0" dirty="0" smtClean="0"/>
              <a:t>MEETING</a:t>
            </a:r>
            <a:r>
              <a:rPr lang="ko-KR" altLang="en-US" baseline="0" dirty="0" smtClean="0"/>
              <a:t> 테이블의 데이터가 삭제될 수 있도록 작업 진행했으며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오류 발생 시 </a:t>
            </a:r>
            <a:r>
              <a:rPr lang="ko-KR" altLang="en-US" baseline="0" dirty="0" err="1" smtClean="0"/>
              <a:t>롤백될</a:t>
            </a:r>
            <a:r>
              <a:rPr lang="ko-KR" altLang="en-US" baseline="0" dirty="0" smtClean="0"/>
              <a:t> 수 있도록 트랜잭션 처리했습니다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aseline="0" dirty="0" smtClean="0"/>
              <a:t>* </a:t>
            </a:r>
            <a:r>
              <a:rPr lang="ko-KR" altLang="en-US" baseline="0" dirty="0" smtClean="0"/>
              <a:t>참고</a:t>
            </a:r>
            <a:endParaRPr lang="en-US" altLang="ko-KR" baseline="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 smtClean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&gt;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 smtClean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 smtClean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UPDATE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순으로 작업 진행 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3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회의일정</a:t>
            </a:r>
            <a:r>
              <a:rPr lang="ko-KR" altLang="en-US" dirty="0" smtClean="0"/>
              <a:t> 등록 버튼을 클릭하면 라디오 버튼으로 들어간 회의 일정과 회의록</a:t>
            </a:r>
            <a:r>
              <a:rPr lang="ko-KR" altLang="en-US" baseline="0" dirty="0" smtClean="0"/>
              <a:t> 중 한가지를 선택해 회의 등록이 가능합니다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회의 일정으로 등록 시 회의록 미등록 상태 색상인 노란색으로 일정이 추가되며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회의록으로 등록 시 회의록 등록 상태 색상인 보라색으로 일정이 추가됩니다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회의 등록 시에는 </a:t>
            </a:r>
            <a:r>
              <a:rPr lang="en-US" altLang="ko-KR" baseline="0" dirty="0" smtClean="0"/>
              <a:t>MEETING</a:t>
            </a:r>
            <a:r>
              <a:rPr lang="ko-KR" altLang="en-US" dirty="0" smtClean="0"/>
              <a:t> 테이블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INSERT </a:t>
            </a:r>
            <a:r>
              <a:rPr lang="ko-KR" altLang="en-US" baseline="0" dirty="0" smtClean="0"/>
              <a:t>후 동일한 </a:t>
            </a:r>
            <a:r>
              <a:rPr lang="en-US" altLang="ko-KR" baseline="0" dirty="0" smtClean="0"/>
              <a:t>MEETING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를 가져와 </a:t>
            </a:r>
            <a:r>
              <a:rPr lang="en-US" altLang="ko-KR" baseline="0" dirty="0" smtClean="0"/>
              <a:t>MEETING_MEMBER </a:t>
            </a:r>
            <a:r>
              <a:rPr lang="ko-KR" altLang="en-US" baseline="0" dirty="0" smtClean="0"/>
              <a:t>테이블에 </a:t>
            </a:r>
            <a:r>
              <a:rPr lang="en-US" altLang="ko-KR" baseline="0" dirty="0" smtClean="0"/>
              <a:t>INSERT</a:t>
            </a:r>
            <a:r>
              <a:rPr lang="ko-KR" altLang="en-US" baseline="0" dirty="0" smtClean="0"/>
              <a:t>하는 순으로 작업 진행했으며</a:t>
            </a:r>
            <a:r>
              <a:rPr lang="en-US" altLang="ko-KR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수정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삭제와 동일하게 오류 발생 시 </a:t>
            </a:r>
            <a:r>
              <a:rPr lang="ko-KR" altLang="en-US" baseline="0" dirty="0" err="1" smtClean="0"/>
              <a:t>롤백될</a:t>
            </a:r>
            <a:r>
              <a:rPr lang="ko-KR" altLang="en-US" baseline="0" dirty="0" smtClean="0"/>
              <a:t> 수 있도록 트랜잭션 처리했습니다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aseline="0" dirty="0" smtClean="0"/>
              <a:t>* </a:t>
            </a:r>
            <a:r>
              <a:rPr lang="ko-KR" altLang="en-US" baseline="0" dirty="0" smtClean="0"/>
              <a:t>참고</a:t>
            </a:r>
            <a:endParaRPr lang="en-US" altLang="ko-KR" baseline="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 smtClean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&gt;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 smtClean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 smtClean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UPDATE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 smtClean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순으로 작업 진행 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58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 다른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버튼인 회의록 버튼을 클릭하면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사용해 </a:t>
            </a:r>
            <a:r>
              <a:rPr lang="ko-KR" altLang="en-US" dirty="0" smtClean="0"/>
              <a:t>캘린더 오른쪽으로 회의록 리스트가 표출되도록 구현함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회의록 리스트 중 하나의 회의록을</a:t>
            </a:r>
            <a:r>
              <a:rPr lang="ko-KR" altLang="en-US" baseline="0" dirty="0" smtClean="0"/>
              <a:t> 클릭하면 보라색 이벤트를 클릭했을 때와 동일하게 회의록 상세 페이지로 이동됨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871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공지사항 게시판은 다른 계시판과 다르게 관리자 계정으로 로그인하면 게시글 작성과 수정</a:t>
            </a:r>
            <a:r>
              <a:rPr lang="en-US" altLang="ko-KR"/>
              <a:t>,</a:t>
            </a:r>
            <a:r>
              <a:rPr lang="ko-KR" altLang="en-US"/>
              <a:t> 삭제가 가능하고 그 외 사용자는 조회만 가능하다</a:t>
            </a:r>
          </a:p>
          <a:p>
            <a:pPr lvl="0">
              <a:defRPr/>
            </a:pPr>
            <a:r>
              <a:rPr lang="ko-KR" altLang="en-US"/>
              <a:t>자유</a:t>
            </a:r>
            <a:r>
              <a:rPr lang="en-US" altLang="ko-KR"/>
              <a:t>/</a:t>
            </a:r>
            <a:r>
              <a:rPr lang="ko-KR" altLang="en-US"/>
              <a:t>이벤트</a:t>
            </a:r>
            <a:r>
              <a:rPr lang="en-US" altLang="ko-KR"/>
              <a:t>/Q&amp;A</a:t>
            </a:r>
            <a:r>
              <a:rPr lang="ko-KR" altLang="en-US"/>
              <a:t> 게시판은 게시글 작성이 모든 사용자가 가능하고</a:t>
            </a:r>
            <a:r>
              <a:rPr lang="en-US" altLang="ko-KR"/>
              <a:t>,</a:t>
            </a:r>
            <a:r>
              <a:rPr lang="ko-KR" altLang="en-US"/>
              <a:t> 작성할 때 제목과 본문에 </a:t>
            </a:r>
            <a:r>
              <a:rPr lang="en-US" altLang="ko-KR"/>
              <a:t>bean validation</a:t>
            </a:r>
            <a:r>
              <a:rPr lang="ko-KR" altLang="en-US"/>
              <a:t> 을 활용하여 필수 입력란으로 설정해놨다</a:t>
            </a:r>
          </a:p>
          <a:p>
            <a:pPr lvl="0">
              <a:defRPr/>
            </a:pPr>
            <a:r>
              <a:rPr lang="ko-KR" altLang="en-US"/>
              <a:t>자유와</a:t>
            </a:r>
            <a:r>
              <a:rPr lang="en-US" altLang="ko-KR"/>
              <a:t> </a:t>
            </a:r>
            <a:r>
              <a:rPr lang="ko-KR" altLang="en-US"/>
              <a:t>이벤트는 댓글과 답글 입력으로 나뉘는데</a:t>
            </a:r>
            <a:r>
              <a:rPr lang="en-US" altLang="ko-KR"/>
              <a:t>,</a:t>
            </a:r>
            <a:r>
              <a:rPr lang="ko-KR" altLang="en-US"/>
              <a:t> 댓글은 전체 리스트에 안 보이고 해당 글을 클릭하면 하단에 댓글 달 수 잇는 향태이다 </a:t>
            </a:r>
            <a:r>
              <a:rPr lang="en-US" altLang="ko-KR"/>
              <a:t>(</a:t>
            </a:r>
            <a:r>
              <a:rPr lang="ko-KR" altLang="en-US"/>
              <a:t>댓글의 댓글은 달 수 없는 구조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en-US" altLang="ko-KR"/>
              <a:t>Q&amp;A</a:t>
            </a:r>
            <a:r>
              <a:rPr lang="ko-KR" altLang="en-US"/>
              <a:t>에 있는 답글은 전체 리스트에 보이고 대댓글이 가능하다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추천은 중복이 안되고</a:t>
            </a:r>
            <a:r>
              <a:rPr lang="en-US" altLang="ko-KR"/>
              <a:t>,</a:t>
            </a:r>
            <a:r>
              <a:rPr lang="ko-KR" altLang="en-US"/>
              <a:t> 해당 글을 클릭할 때마다 조회수가 증가된다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22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게시글 작성 진행 과정 설명</a:t>
            </a:r>
          </a:p>
          <a:p>
            <a:pPr lvl="0">
              <a:defRPr/>
            </a:pPr>
            <a:r>
              <a:rPr lang="en-US" altLang="ko-KR"/>
              <a:t>(1) </a:t>
            </a:r>
            <a:r>
              <a:rPr lang="ko-KR" altLang="en-US"/>
              <a:t>검증 관련 어노테이션 맴버변수</a:t>
            </a:r>
            <a:r>
              <a:rPr lang="en-US" altLang="ko-KR"/>
              <a:t>(</a:t>
            </a:r>
            <a:r>
              <a:rPr lang="ko-KR" altLang="en-US"/>
              <a:t>필드</a:t>
            </a:r>
            <a:r>
              <a:rPr lang="en-US" altLang="ko-KR"/>
              <a:t>)</a:t>
            </a:r>
            <a:r>
              <a:rPr lang="ko-KR" altLang="en-US"/>
              <a:t>에 지정하여 입력값에 대한 규칙을 정한다</a:t>
            </a:r>
          </a:p>
          <a:p>
            <a:pPr lvl="0">
              <a:defRPr/>
            </a:pPr>
            <a:r>
              <a:rPr lang="en-US" altLang="ko-KR"/>
              <a:t>(2) </a:t>
            </a:r>
            <a:r>
              <a:rPr lang="ko-KR" altLang="en-US"/>
              <a:t>정해진 규칙을 벗어날 시 표시할 </a:t>
            </a:r>
            <a:r>
              <a:rPr lang="en-US" altLang="ko-KR"/>
              <a:t>error message </a:t>
            </a:r>
            <a:r>
              <a:rPr lang="ko-KR" altLang="en-US"/>
              <a:t>지정한다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필수 입력란입니다</a:t>
            </a:r>
            <a:r>
              <a:rPr lang="en-US" altLang="ko-KR"/>
              <a:t>”</a:t>
            </a:r>
          </a:p>
          <a:p>
            <a:pPr lvl="0">
              <a:defRPr/>
            </a:pPr>
            <a:r>
              <a:rPr lang="en-US" altLang="ko-KR"/>
              <a:t>(3) @Valid : Controller</a:t>
            </a:r>
            <a:r>
              <a:rPr lang="ko-KR" altLang="en-US"/>
              <a:t>에서 </a:t>
            </a:r>
            <a:r>
              <a:rPr lang="en-US" altLang="ko-KR"/>
              <a:t>post </a:t>
            </a:r>
            <a:r>
              <a:rPr lang="ko-KR" altLang="en-US"/>
              <a:t>요청을 받았을 때</a:t>
            </a:r>
            <a:r>
              <a:rPr lang="en-US" altLang="ko-KR"/>
              <a:t>, </a:t>
            </a:r>
            <a:r>
              <a:rPr lang="ko-KR" altLang="en-US"/>
              <a:t>해당 요청 값들로 구성된 객체를 검증하는 어노테이션이다</a:t>
            </a:r>
          </a:p>
          <a:p>
            <a:pPr lvl="0">
              <a:defRPr/>
            </a:pPr>
            <a:r>
              <a:rPr lang="en-US" altLang="ko-KR"/>
              <a:t>	</a:t>
            </a:r>
            <a:r>
              <a:rPr lang="ko-KR" altLang="en-US"/>
              <a:t>각 필드의 입력 값이 정해진 </a:t>
            </a:r>
            <a:r>
              <a:rPr lang="en-US" altLang="ko-KR"/>
              <a:t>Validation </a:t>
            </a:r>
            <a:r>
              <a:rPr lang="ko-KR" altLang="en-US"/>
              <a:t>규칙을 따르는지 판단한다</a:t>
            </a:r>
          </a:p>
          <a:p>
            <a:pPr lvl="0">
              <a:defRPr/>
            </a:pPr>
            <a:r>
              <a:rPr lang="en-US" altLang="ko-KR"/>
              <a:t>(4) BindingResult : </a:t>
            </a:r>
            <a:r>
              <a:rPr lang="ko-KR" altLang="en-US"/>
              <a:t>검증 대상 객체와 검증 결과에 대한 정보를 담고 있는 객체이고</a:t>
            </a:r>
            <a:r>
              <a:rPr lang="en-US" altLang="ko-KR"/>
              <a:t>,</a:t>
            </a:r>
            <a:r>
              <a:rPr lang="ko-KR" altLang="en-US"/>
              <a:t> 파라미터 위치는 </a:t>
            </a:r>
            <a:r>
              <a:rPr lang="en-US" altLang="ko-KR"/>
              <a:t>@Valid </a:t>
            </a:r>
            <a:r>
              <a:rPr lang="ko-KR" altLang="en-US"/>
              <a:t>객체 바로 뒤에 선언해야 한다</a:t>
            </a:r>
          </a:p>
          <a:p>
            <a:pPr lvl="0">
              <a:defRPr/>
            </a:pPr>
            <a:r>
              <a:rPr lang="en-US" altLang="ko-KR"/>
              <a:t>(5) Application Debug Mode </a:t>
            </a:r>
            <a:r>
              <a:rPr lang="ko-KR" altLang="en-US"/>
              <a:t>에서 잘못된 입력값을 보냈을 시에 검증 대상 객체</a:t>
            </a:r>
            <a:r>
              <a:rPr lang="en-US" altLang="ko-KR"/>
              <a:t>(target)</a:t>
            </a:r>
            <a:r>
              <a:rPr lang="ko-KR" altLang="en-US"/>
              <a:t>와 검증 결과</a:t>
            </a:r>
            <a:r>
              <a:rPr lang="en-US" altLang="ko-KR"/>
              <a:t>(error)</a:t>
            </a:r>
            <a:r>
              <a:rPr lang="ko-KR" altLang="en-US"/>
              <a:t>에 대한 정보를 담고 있는 </a:t>
            </a:r>
            <a:r>
              <a:rPr lang="en-US" altLang="ko-KR"/>
              <a:t>BindingResult </a:t>
            </a:r>
            <a:r>
              <a:rPr lang="ko-KR" altLang="en-US"/>
              <a:t>객체가 생성한다</a:t>
            </a:r>
          </a:p>
          <a:p>
            <a:pPr lvl="0">
              <a:defRPr/>
            </a:pPr>
            <a:r>
              <a:rPr lang="en-US" altLang="ko-KR"/>
              <a:t>(6) PostMapping Controller</a:t>
            </a:r>
            <a:r>
              <a:rPr lang="ko-KR" altLang="en-US"/>
              <a:t>의 매개변수로 </a:t>
            </a:r>
            <a:r>
              <a:rPr lang="en-US" altLang="ko-KR"/>
              <a:t>@Valid </a:t>
            </a:r>
            <a:r>
              <a:rPr lang="ko-KR" altLang="en-US"/>
              <a:t>객체</a:t>
            </a:r>
            <a:r>
              <a:rPr lang="en-US" altLang="ko-KR"/>
              <a:t>, BindingResult </a:t>
            </a:r>
            <a:r>
              <a:rPr lang="ko-KR" altLang="en-US"/>
              <a:t>객체</a:t>
            </a:r>
            <a:r>
              <a:rPr lang="en-US" altLang="ko-KR"/>
              <a:t>, Model </a:t>
            </a:r>
            <a:r>
              <a:rPr lang="ko-KR" altLang="en-US"/>
              <a:t>객체를 지정하면</a:t>
            </a:r>
          </a:p>
          <a:p>
            <a:pPr lvl="0">
              <a:defRPr/>
            </a:pPr>
            <a:r>
              <a:rPr lang="ko-KR" altLang="en-US"/>
              <a:t>    </a:t>
            </a:r>
            <a:r>
              <a:rPr lang="en-US" altLang="ko-KR"/>
              <a:t>View </a:t>
            </a:r>
            <a:r>
              <a:rPr lang="ko-KR" altLang="en-US"/>
              <a:t>단으로 넘기는 </a:t>
            </a:r>
            <a:r>
              <a:rPr lang="en-US" altLang="ko-KR"/>
              <a:t>Model </a:t>
            </a:r>
            <a:r>
              <a:rPr lang="ko-KR" altLang="en-US"/>
              <a:t>객체에 </a:t>
            </a:r>
            <a:r>
              <a:rPr lang="en-US" altLang="ko-KR"/>
              <a:t>@Valid </a:t>
            </a:r>
            <a:r>
              <a:rPr lang="ko-KR" altLang="en-US"/>
              <a:t>객체와 </a:t>
            </a:r>
            <a:r>
              <a:rPr lang="en-US" altLang="ko-KR"/>
              <a:t>BindingResult </a:t>
            </a:r>
            <a:r>
              <a:rPr lang="ko-KR" altLang="en-US"/>
              <a:t>객체를 자동으로 </a:t>
            </a:r>
            <a:r>
              <a:rPr lang="en-US" altLang="ko-KR"/>
              <a:t>addAttribute </a:t>
            </a:r>
            <a:r>
              <a:rPr lang="ko-KR" altLang="en-US"/>
              <a:t>수행한다</a:t>
            </a:r>
          </a:p>
          <a:p>
            <a:pPr lvl="0">
              <a:defRPr/>
            </a:pPr>
            <a:r>
              <a:rPr lang="en-US" altLang="ko-KR"/>
              <a:t>(7) bindingResult.hasErrors() </a:t>
            </a:r>
            <a:r>
              <a:rPr lang="ko-KR" altLang="en-US"/>
              <a:t>값이 </a:t>
            </a:r>
            <a:r>
              <a:rPr lang="en-US" altLang="ko-KR"/>
              <a:t>True</a:t>
            </a:r>
            <a:r>
              <a:rPr lang="ko-KR" altLang="en-US"/>
              <a:t>이면 </a:t>
            </a:r>
            <a:r>
              <a:rPr lang="en-US" altLang="ko-KR"/>
              <a:t>(</a:t>
            </a:r>
            <a:r>
              <a:rPr lang="ko-KR" altLang="en-US"/>
              <a:t>검증 결과 입력값에 문제가 있다고 판단</a:t>
            </a:r>
            <a:r>
              <a:rPr lang="en-US" altLang="ko-KR"/>
              <a:t>) </a:t>
            </a:r>
            <a:r>
              <a:rPr lang="ko-KR" altLang="en-US"/>
              <a:t>다시 게시글 작성하는 페이지로 돌아오게 된다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제목과 본문에 </a:t>
            </a:r>
            <a:r>
              <a:rPr lang="en-US" altLang="ko-KR"/>
              <a:t>@NotBlank</a:t>
            </a:r>
            <a:r>
              <a:rPr lang="ko-KR" altLang="en-US"/>
              <a:t>과 </a:t>
            </a:r>
            <a:r>
              <a:rPr lang="en-US" altLang="ko-KR"/>
              <a:t>@NotEmpty</a:t>
            </a:r>
            <a:r>
              <a:rPr lang="ko-KR" altLang="en-US"/>
              <a:t>의 어노테이션 사용했다</a:t>
            </a:r>
          </a:p>
          <a:p>
            <a:pPr lvl="0">
              <a:defRPr/>
            </a:pPr>
            <a:r>
              <a:rPr lang="ko-KR" altLang="en-US"/>
              <a:t>제목에 </a:t>
            </a:r>
            <a:r>
              <a:rPr lang="en-US" altLang="ko-KR"/>
              <a:t> @NotNull</a:t>
            </a:r>
            <a:r>
              <a:rPr lang="ko-KR" altLang="en-US"/>
              <a:t>의 </a:t>
            </a:r>
            <a:r>
              <a:rPr lang="en-US" altLang="ko-KR"/>
              <a:t>valid</a:t>
            </a:r>
            <a:r>
              <a:rPr lang="ko-KR" altLang="en-US"/>
              <a:t>를 </a:t>
            </a:r>
            <a:r>
              <a:rPr lang="en-US" altLang="ko-KR"/>
              <a:t>implementaion</a:t>
            </a:r>
            <a:r>
              <a:rPr lang="ko-KR" altLang="en-US"/>
              <a:t>하면서 추가로 해당 오브젝트의 </a:t>
            </a:r>
            <a:r>
              <a:rPr lang="en-US" altLang="ko-KR"/>
              <a:t>size</a:t>
            </a:r>
            <a:r>
              <a:rPr lang="ko-KR" altLang="en-US"/>
              <a:t>와 </a:t>
            </a:r>
            <a:r>
              <a:rPr lang="en-US" altLang="ko-KR"/>
              <a:t>length</a:t>
            </a:r>
            <a:r>
              <a:rPr lang="ko-KR" altLang="en-US"/>
              <a:t>를 검사해서 </a:t>
            </a:r>
            <a:r>
              <a:rPr lang="en-US" altLang="ko-KR"/>
              <a:t>0</a:t>
            </a:r>
            <a:r>
              <a:rPr lang="ko-KR" altLang="en-US"/>
              <a:t>보다 큰지 확인한다</a:t>
            </a:r>
          </a:p>
          <a:p>
            <a:pPr lvl="0">
              <a:defRPr/>
            </a:pPr>
            <a:r>
              <a:rPr lang="ko-KR" altLang="en-US"/>
              <a:t>본문은</a:t>
            </a:r>
            <a:r>
              <a:rPr lang="en-US" altLang="ko-KR"/>
              <a:t> </a:t>
            </a:r>
            <a:r>
              <a:rPr lang="ko-KR" altLang="en-US"/>
              <a:t>제목의 </a:t>
            </a:r>
            <a:r>
              <a:rPr lang="en-US" altLang="ko-KR"/>
              <a:t>@NotBlank</a:t>
            </a:r>
            <a:r>
              <a:rPr lang="ko-KR" altLang="en-US"/>
              <a:t>의 속성으로 본문은</a:t>
            </a:r>
            <a:r>
              <a:rPr lang="en-US" altLang="ko-KR"/>
              <a:t> null </a:t>
            </a:r>
            <a:r>
              <a:rPr lang="ko-KR" altLang="en-US"/>
              <a:t>값만 걸러낼 수 있는 </a:t>
            </a:r>
            <a:r>
              <a:rPr lang="en-US" altLang="ko-KR"/>
              <a:t>@NotEmpty </a:t>
            </a:r>
            <a:r>
              <a:rPr lang="ko-KR" altLang="en-US"/>
              <a:t>사용되었다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156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문서 조회 페이지에서 수정 버튼을 눌러 수정 페이지에서 수정한 후</a:t>
            </a:r>
          </a:p>
          <a:p>
            <a:pPr lvl="0">
              <a:defRPr/>
            </a:pPr>
            <a:r>
              <a:rPr lang="ko-KR" altLang="en-US"/>
              <a:t>수정한 게시글을 문서 조회하는 페이지에서 보기 위해 </a:t>
            </a:r>
          </a:p>
          <a:p>
            <a:pPr lvl="0">
              <a:defRPr/>
            </a:pPr>
            <a:r>
              <a:rPr lang="en-US" altLang="ko-KR"/>
              <a:t>RedirectAttributes</a:t>
            </a:r>
            <a:r>
              <a:rPr lang="ko-KR" altLang="en-US"/>
              <a:t>을 통해 수정한 게시글 번호를 리다이렉트 해서 조회 가능하게 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게시글 삭제는 </a:t>
            </a:r>
            <a:r>
              <a:rPr lang="en-US" altLang="ko-KR"/>
              <a:t>ajax</a:t>
            </a:r>
            <a:r>
              <a:rPr lang="ko-KR" altLang="en-US"/>
              <a:t>를 활용했는데 </a:t>
            </a:r>
          </a:p>
          <a:p>
            <a:pPr lvl="0">
              <a:defRPr/>
            </a:pPr>
            <a:r>
              <a:rPr lang="ko-KR" altLang="en-US"/>
              <a:t>글 번호와 회원 아이디를 담아서 </a:t>
            </a:r>
            <a:r>
              <a:rPr lang="en-US" altLang="ko-KR"/>
              <a:t>controller</a:t>
            </a:r>
            <a:r>
              <a:rPr lang="ko-KR" altLang="en-US"/>
              <a:t>에 보낸 후 </a:t>
            </a:r>
            <a:r>
              <a:rPr lang="en-US" altLang="ko-KR"/>
              <a:t>delete</a:t>
            </a:r>
            <a:r>
              <a:rPr lang="ko-KR" altLang="en-US"/>
              <a:t> 작업을 했다</a:t>
            </a:r>
          </a:p>
          <a:p>
            <a:pPr lvl="0">
              <a:defRPr/>
            </a:pPr>
            <a:r>
              <a:rPr lang="ko-KR" altLang="en-US"/>
              <a:t>삭제 후 게시판의 첫 페이지로 이동하기 위해 자바스크립트에서 window.location.href 를 활용해서 페이지 리다이렉트 했다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0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Ajax</a:t>
            </a:r>
            <a:r>
              <a:rPr lang="ko-KR" altLang="en-US"/>
              <a:t>를 활용한 추천 기능이다</a:t>
            </a:r>
          </a:p>
          <a:p>
            <a:pPr lvl="0">
              <a:defRPr/>
            </a:pPr>
            <a:r>
              <a:rPr lang="en-US" altLang="ko-KR"/>
              <a:t>Controller</a:t>
            </a:r>
            <a:r>
              <a:rPr lang="ko-KR" altLang="en-US"/>
              <a:t>에 추천하려는 게시글의 글 번호인 </a:t>
            </a:r>
            <a:r>
              <a:rPr lang="en-US" altLang="ko-KR"/>
              <a:t>pk</a:t>
            </a:r>
            <a:r>
              <a:rPr lang="ko-KR" altLang="en-US"/>
              <a:t>를 전달한다 </a:t>
            </a:r>
          </a:p>
          <a:p>
            <a:pPr lvl="0">
              <a:defRPr/>
            </a:pPr>
            <a:r>
              <a:rPr lang="en-US" altLang="ko-KR"/>
              <a:t>Controller</a:t>
            </a:r>
            <a:r>
              <a:rPr lang="ko-KR" altLang="en-US"/>
              <a:t>에서 추천하려는 접속자가 추천자 목록 테이블에 있는지 확인한 후에</a:t>
            </a:r>
            <a:r>
              <a:rPr lang="en-US" altLang="ko-KR"/>
              <a:t>,</a:t>
            </a:r>
            <a:r>
              <a:rPr lang="ko-KR" altLang="en-US"/>
              <a:t> 존재 한다면 </a:t>
            </a:r>
            <a:r>
              <a:rPr lang="en-US" altLang="ko-KR"/>
              <a:t>“</a:t>
            </a:r>
            <a:r>
              <a:rPr lang="ko-KR" altLang="en-US"/>
              <a:t>추천 중복입니다</a:t>
            </a:r>
            <a:r>
              <a:rPr lang="en-US" altLang="ko-KR"/>
              <a:t>”</a:t>
            </a:r>
            <a:r>
              <a:rPr lang="ko-KR" altLang="en-US"/>
              <a:t> 라는 문구가 나오고</a:t>
            </a:r>
          </a:p>
          <a:p>
            <a:pPr lvl="0">
              <a:defRPr/>
            </a:pPr>
            <a:r>
              <a:rPr lang="ko-KR" altLang="en-US"/>
              <a:t>존재하지 않는다면 추천을 추천자 목록 테이블에 </a:t>
            </a:r>
            <a:r>
              <a:rPr lang="en-US" altLang="ko-KR"/>
              <a:t>insert</a:t>
            </a:r>
            <a:r>
              <a:rPr lang="ko-KR" altLang="en-US"/>
              <a:t> 하고</a:t>
            </a:r>
            <a:r>
              <a:rPr lang="en-US" altLang="ko-KR"/>
              <a:t>,</a:t>
            </a:r>
            <a:r>
              <a:rPr lang="ko-KR" altLang="en-US"/>
              <a:t> 게시판 테이블에 추천수를 </a:t>
            </a:r>
            <a:r>
              <a:rPr lang="en-US" altLang="ko-KR"/>
              <a:t>update</a:t>
            </a:r>
            <a:r>
              <a:rPr lang="ko-KR" altLang="en-US"/>
              <a:t> 하고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 lvl="0">
              <a:defRPr/>
            </a:pPr>
            <a:r>
              <a:rPr lang="ko-KR" altLang="en-US"/>
              <a:t>뷰에 추천수를 보이기 위해 게시판 테이블의 추천 컬럼을 </a:t>
            </a:r>
            <a:r>
              <a:rPr lang="en-US" altLang="ko-KR"/>
              <a:t>select</a:t>
            </a:r>
            <a:r>
              <a:rPr lang="ko-KR" altLang="en-US"/>
              <a:t> 한다 </a:t>
            </a:r>
          </a:p>
          <a:p>
            <a:pPr lvl="0">
              <a:defRPr/>
            </a:pP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176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로컬 화면으로 캡쳐해서 변경하기 </a:t>
            </a:r>
            <a:r>
              <a:rPr lang="en-US" altLang="ko-KR"/>
              <a:t>!!!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댓글</a:t>
            </a:r>
            <a:r>
              <a:rPr lang="en-US" altLang="ko-KR"/>
              <a:t>,</a:t>
            </a:r>
            <a:r>
              <a:rPr lang="ko-KR" altLang="en-US"/>
              <a:t> 답글 미혜언니랑 얘기 후에 정확히 적는 게 맞을 것 같아서 일단 비웠습니당</a:t>
            </a:r>
            <a:r>
              <a:rPr lang="en-US" altLang="ko-KR"/>
              <a:t>..</a:t>
            </a:r>
          </a:p>
          <a:p>
            <a:pPr lvl="0">
              <a:defRPr/>
            </a:pPr>
            <a:r>
              <a:rPr lang="ko-KR" altLang="en-US"/>
              <a:t>내가 생각한 거 적다가 하나라도 틀리면 언니한테 더 일이라서</a:t>
            </a:r>
            <a:r>
              <a:rPr lang="en-US" altLang="ko-KR"/>
              <a:t>...</a:t>
            </a:r>
            <a:r>
              <a:rPr lang="ko-KR" altLang="en-US"/>
              <a:t> 일단은 </a:t>
            </a:r>
            <a:r>
              <a:rPr lang="en-US" altLang="ko-KR"/>
              <a:t>,,,</a:t>
            </a:r>
            <a:r>
              <a:rPr lang="ko-KR" altLang="en-US"/>
              <a:t>ㅠㅠㅠ ♡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184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로컬 화면으로 캡쳐해서 변경하기 </a:t>
            </a:r>
            <a:r>
              <a:rPr lang="en-US" altLang="ko-KR"/>
              <a:t>!!!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440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r>
              <a:rPr lang="en-US" altLang="ko-KR" baseline="0" dirty="0" smtClean="0"/>
              <a:t>HTTP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request – response</a:t>
            </a:r>
            <a:r>
              <a:rPr lang="ko-KR" altLang="en-US" baseline="0" dirty="0" smtClean="0"/>
              <a:t>구조로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요청이 없으면 응답도 없지만</a:t>
            </a:r>
            <a:r>
              <a:rPr lang="en-US" altLang="ko-KR" baseline="0" dirty="0" smtClean="0"/>
              <a:t>,</a:t>
            </a:r>
            <a:br>
              <a:rPr lang="en-US" altLang="ko-KR" baseline="0" dirty="0" smtClean="0"/>
            </a:br>
            <a:endParaRPr lang="en-US" altLang="ko-KR" dirty="0" smtClean="0"/>
          </a:p>
          <a:p>
            <a:r>
              <a:rPr lang="en-US" altLang="ko-KR" dirty="0" smtClean="0"/>
              <a:t>STOMP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publish</a:t>
            </a:r>
            <a:r>
              <a:rPr lang="en-US" altLang="ko-KR" baseline="0" dirty="0" smtClean="0"/>
              <a:t> – subscribe </a:t>
            </a:r>
            <a:r>
              <a:rPr lang="ko-KR" altLang="en-US" baseline="0" dirty="0" smtClean="0"/>
              <a:t>구조로 이뤄져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구독한 채널에 데이터가 들어오게 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자동으로 데이터를 받을 수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-------------</a:t>
            </a:r>
          </a:p>
          <a:p>
            <a:r>
              <a:rPr lang="ko-KR" altLang="en-US" baseline="0" dirty="0" smtClean="0"/>
              <a:t>메시지를 전송할 때</a:t>
            </a:r>
            <a:r>
              <a:rPr lang="en-US" altLang="ko-KR" baseline="0" dirty="0" smtClean="0"/>
              <a:t>, /app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/queue</a:t>
            </a:r>
            <a:r>
              <a:rPr lang="ko-KR" altLang="en-US" baseline="0" dirty="0" smtClean="0"/>
              <a:t>로 나눠서 전송할 수 있는데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Spring</a:t>
            </a:r>
            <a:r>
              <a:rPr lang="ko-KR" altLang="en-US" baseline="0" dirty="0" smtClean="0"/>
              <a:t>을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이는</a:t>
            </a:r>
            <a:r>
              <a:rPr lang="en-US" altLang="ko-KR" baseline="0" dirty="0" smtClean="0"/>
              <a:t> /queue </a:t>
            </a:r>
            <a:r>
              <a:rPr lang="ko-KR" altLang="en-US" baseline="0" dirty="0" smtClean="0"/>
              <a:t>의 하위 주소로 전송하면 </a:t>
            </a:r>
            <a:r>
              <a:rPr lang="en-US" altLang="ko-KR" baseline="0" dirty="0" smtClean="0"/>
              <a:t>@</a:t>
            </a:r>
            <a:r>
              <a:rPr lang="en-US" altLang="ko-KR" baseline="0" dirty="0" err="1" smtClean="0"/>
              <a:t>MessageMapping</a:t>
            </a:r>
            <a:r>
              <a:rPr lang="ko-KR" altLang="en-US" baseline="0" dirty="0" smtClean="0"/>
              <a:t>을 통해 데이터를 가공하여 브로커에 보낼 수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Topic</a:t>
            </a:r>
            <a:r>
              <a:rPr lang="ko-KR" altLang="en-US" baseline="0" dirty="0" smtClean="0"/>
              <a:t>으로 전송하게 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가공하지 않고 바로 전송할 수 있게 된다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SimpleAnnotationMethod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@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MessageMapping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받아서 처리한다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SimpleBroker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Client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정보를 메모리 상에 들고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Client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메세지를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RequestChannel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웹소켓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클라이언트로 받은 데이터를 받기 위해 사용하는 채널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ResponseChannel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클라이언트에게 메시지를 보내기 위한 채널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BokerChannel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어플리케이션에서 브로커에게 메시지를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저송하기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 사용하는 채널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502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페이지 이동시 요청되는 </a:t>
            </a:r>
            <a:r>
              <a:rPr lang="en-US" altLang="ko-KR" dirty="0" err="1" smtClean="0"/>
              <a:t>main_header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r>
              <a:rPr lang="en-US" altLang="ko-KR" dirty="0" smtClean="0"/>
              <a:t>/queue/chat/</a:t>
            </a:r>
            <a:r>
              <a:rPr lang="en-US" altLang="ko-KR" dirty="0" err="1" smtClean="0"/>
              <a:t>cnt</a:t>
            </a:r>
            <a:r>
              <a:rPr lang="ko-KR" altLang="en-US" dirty="0" smtClean="0"/>
              <a:t>를 통해</a:t>
            </a:r>
            <a:endParaRPr lang="en-US" altLang="ko-KR" dirty="0" smtClean="0"/>
          </a:p>
          <a:p>
            <a:r>
              <a:rPr lang="ko-KR" altLang="en-US" dirty="0" smtClean="0"/>
              <a:t>웹 소켓에 연결될 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본인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와 이름을 전송하고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/app/</a:t>
            </a:r>
            <a:r>
              <a:rPr lang="en-US" altLang="ko-KR" baseline="0" dirty="0" err="1" smtClean="0"/>
              <a:t>cnttomsg</a:t>
            </a:r>
            <a:r>
              <a:rPr lang="ko-KR" altLang="en-US" baseline="0" dirty="0" smtClean="0"/>
              <a:t>를 통해</a:t>
            </a:r>
            <a:endParaRPr lang="en-US" altLang="ko-KR" baseline="0" dirty="0" smtClean="0"/>
          </a:p>
          <a:p>
            <a:r>
              <a:rPr lang="ko-KR" altLang="en-US" baseline="0" dirty="0" smtClean="0"/>
              <a:t>채팅과 관련된 모든 최신 정보를 받는다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67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/queue/chat/</a:t>
            </a:r>
            <a:r>
              <a:rPr lang="en-US" altLang="ko-KR" dirty="0" err="1" smtClean="0"/>
              <a:t>cnt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자신의 </a:t>
            </a:r>
            <a:r>
              <a:rPr lang="ko-KR" altLang="en-US" dirty="0" err="1" smtClean="0"/>
              <a:t>채팅방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자신의 </a:t>
            </a:r>
            <a:r>
              <a:rPr lang="en-US" altLang="ko-KR" dirty="0" smtClean="0"/>
              <a:t>id, </a:t>
            </a:r>
            <a:r>
              <a:rPr lang="ko-KR" altLang="en-US" dirty="0" smtClean="0"/>
              <a:t>상대방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전송한다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-&gt; </a:t>
            </a:r>
            <a:r>
              <a:rPr lang="en-US" altLang="ko-KR" dirty="0" err="1" smtClean="0"/>
              <a:t>Main_header.jsp</a:t>
            </a:r>
            <a:r>
              <a:rPr lang="ko-KR" altLang="en-US" dirty="0" smtClean="0"/>
              <a:t>에서 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채팅방의</a:t>
            </a:r>
            <a:r>
              <a:rPr lang="ko-KR" altLang="en-US" dirty="0" smtClean="0"/>
              <a:t> 메시지를 </a:t>
            </a:r>
            <a:r>
              <a:rPr lang="ko-KR" altLang="en-US" dirty="0" err="1" smtClean="0"/>
              <a:t>읽음처리하며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읽지않은 메시지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최신 메시지</a:t>
            </a:r>
            <a:r>
              <a:rPr lang="ko-KR" altLang="en-US" baseline="0" dirty="0" smtClean="0"/>
              <a:t> 등을 </a:t>
            </a:r>
            <a:r>
              <a:rPr lang="ko-KR" altLang="en-US" baseline="0" dirty="0" err="1" smtClean="0"/>
              <a:t>최신화한다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/queue/chat/receive: </a:t>
            </a:r>
            <a:r>
              <a:rPr lang="ko-KR" altLang="en-US" dirty="0" smtClean="0"/>
              <a:t>자신의 </a:t>
            </a:r>
            <a:r>
              <a:rPr lang="ko-KR" altLang="en-US" dirty="0" err="1" smtClean="0"/>
              <a:t>채팅방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자신의 </a:t>
            </a:r>
            <a:r>
              <a:rPr lang="en-US" altLang="ko-KR" dirty="0" smtClean="0"/>
              <a:t>id, </a:t>
            </a:r>
            <a:r>
              <a:rPr lang="ko-KR" altLang="en-US" dirty="0" smtClean="0"/>
              <a:t>상대방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전송한다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err="1" smtClean="0"/>
              <a:t>전송받은</a:t>
            </a:r>
            <a:r>
              <a:rPr lang="ko-KR" altLang="en-US" baseline="0" dirty="0" smtClean="0"/>
              <a:t> 데이터를 기준으로 상대방과 </a:t>
            </a:r>
            <a:r>
              <a:rPr lang="ko-KR" altLang="en-US" baseline="0" dirty="0" err="1" smtClean="0"/>
              <a:t>채팅방의</a:t>
            </a:r>
            <a:r>
              <a:rPr lang="ko-KR" altLang="en-US" baseline="0" dirty="0" smtClean="0"/>
              <a:t> 메시지를 조회한다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/app/great: </a:t>
            </a:r>
            <a:r>
              <a:rPr lang="ko-KR" altLang="en-US" baseline="0" dirty="0" smtClean="0"/>
              <a:t>가공된 메시지들을 </a:t>
            </a:r>
            <a:r>
              <a:rPr lang="ko-KR" altLang="en-US" baseline="0" dirty="0" err="1" smtClean="0"/>
              <a:t>읽음처리</a:t>
            </a:r>
            <a:r>
              <a:rPr lang="ko-KR" altLang="en-US" baseline="0" dirty="0" smtClean="0"/>
              <a:t> 및 전송한다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96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/queue/chat/send: </a:t>
            </a:r>
            <a:r>
              <a:rPr lang="ko-KR" altLang="en-US" dirty="0" smtClean="0"/>
              <a:t>자신의 </a:t>
            </a:r>
            <a:r>
              <a:rPr lang="ko-KR" altLang="en-US" dirty="0" err="1" smtClean="0"/>
              <a:t>채팅방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자신의 </a:t>
            </a:r>
            <a:r>
              <a:rPr lang="en-US" altLang="ko-KR" dirty="0" smtClean="0"/>
              <a:t>id, </a:t>
            </a:r>
            <a:r>
              <a:rPr lang="ko-KR" altLang="en-US" dirty="0" smtClean="0"/>
              <a:t>상대방 </a:t>
            </a:r>
            <a:r>
              <a:rPr lang="en-US" altLang="ko-KR" dirty="0" smtClean="0"/>
              <a:t>id, </a:t>
            </a:r>
            <a:r>
              <a:rPr lang="ko-KR" altLang="en-US" dirty="0" smtClean="0"/>
              <a:t>메시지 내용을 전송한다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메시지를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저장한 후</a:t>
            </a:r>
            <a:r>
              <a:rPr lang="en-US" altLang="ko-KR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/app/</a:t>
            </a:r>
            <a:r>
              <a:rPr lang="en-US" altLang="ko-KR" dirty="0" err="1" smtClean="0"/>
              <a:t>chatreceive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저장된 메시지를 조회한다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36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강의실 별 학생들을 모두 조회하고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팀장여부를</a:t>
            </a:r>
            <a:r>
              <a:rPr lang="ko-KR" altLang="en-US" dirty="0" smtClean="0"/>
              <a:t> 확인하며 버튼 클릭을 통해 </a:t>
            </a:r>
            <a:r>
              <a:rPr lang="ko-KR" altLang="en-US" dirty="0" err="1" smtClean="0"/>
              <a:t>팀장여부를</a:t>
            </a:r>
            <a:r>
              <a:rPr lang="ko-KR" altLang="en-US" dirty="0" smtClean="0"/>
              <a:t> 선택하여 팀장 권한을 부여할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사용자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권한 승인여부를</a:t>
            </a:r>
            <a:endParaRPr lang="en-US" altLang="ko-KR" dirty="0" smtClean="0"/>
          </a:p>
          <a:p>
            <a:r>
              <a:rPr lang="en-US" altLang="ko-KR" dirty="0" err="1" smtClean="0"/>
              <a:t>AList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Blist</a:t>
            </a:r>
            <a:r>
              <a:rPr lang="ko-KR" altLang="en-US" dirty="0" smtClean="0"/>
              <a:t>로 나눠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BList</a:t>
            </a:r>
            <a:r>
              <a:rPr lang="ko-KR" altLang="en-US" dirty="0" smtClean="0"/>
              <a:t>의 값이 </a:t>
            </a:r>
            <a:r>
              <a:rPr lang="en-US" altLang="ko-KR" dirty="0" smtClean="0"/>
              <a:t>“manager”</a:t>
            </a:r>
            <a:r>
              <a:rPr lang="ko-KR" altLang="en-US" dirty="0" smtClean="0"/>
              <a:t>인 </a:t>
            </a:r>
            <a:endParaRPr lang="en-US" altLang="ko-KR" dirty="0" smtClean="0"/>
          </a:p>
          <a:p>
            <a:r>
              <a:rPr lang="en-US" altLang="ko-KR" dirty="0" err="1" smtClean="0"/>
              <a:t>AList</a:t>
            </a:r>
            <a:r>
              <a:rPr lang="ko-KR" altLang="en-US" dirty="0" smtClean="0"/>
              <a:t>의 값과 아닌 값을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user_manager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리스트와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user_student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리스트로 나눠 저장한 후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Update</a:t>
            </a:r>
            <a:r>
              <a:rPr lang="ko-KR" altLang="en-US" dirty="0" smtClean="0"/>
              <a:t>쿼리를 통해 해당 사용자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기준으로 </a:t>
            </a:r>
            <a:r>
              <a:rPr lang="ko-KR" altLang="en-US" dirty="0" err="1" smtClean="0"/>
              <a:t>팀장권한을</a:t>
            </a:r>
            <a:r>
              <a:rPr lang="ko-KR" altLang="en-US" dirty="0" smtClean="0"/>
              <a:t> 수정한다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639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강의 실 별 모든 프로젝트를 조회하여 </a:t>
            </a:r>
            <a:r>
              <a:rPr lang="ko-KR" altLang="en-US" dirty="0" err="1" smtClean="0"/>
              <a:t>셀렉트</a:t>
            </a:r>
            <a:r>
              <a:rPr lang="ko-KR" altLang="en-US" dirty="0" smtClean="0"/>
              <a:t> 박스에 넣고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선택된 프로젝트를 기준으로</a:t>
            </a:r>
            <a:endParaRPr lang="en-US" altLang="ko-KR" dirty="0" smtClean="0"/>
          </a:p>
          <a:p>
            <a:r>
              <a:rPr lang="ko-KR" altLang="en-US" dirty="0" smtClean="0"/>
              <a:t>공지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자료를 보여준다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삭제 버튼이 선택된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값과 프로젝트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값을 받아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</a:t>
            </a:r>
            <a:r>
              <a:rPr lang="ko-KR" altLang="en-US" dirty="0" err="1" smtClean="0"/>
              <a:t>게시글을</a:t>
            </a:r>
            <a:r>
              <a:rPr lang="ko-KR" altLang="en-US" dirty="0" smtClean="0"/>
              <a:t> 삭제한다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게시글을</a:t>
            </a:r>
            <a:r>
              <a:rPr lang="ko-KR" altLang="en-US" dirty="0" smtClean="0"/>
              <a:t> 삭제할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글의 댓글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테이블의 </a:t>
            </a:r>
            <a:endParaRPr lang="en-US" altLang="ko-KR" dirty="0" smtClean="0"/>
          </a:p>
          <a:p>
            <a:r>
              <a:rPr lang="ko-KR" altLang="en-US" dirty="0" smtClean="0"/>
              <a:t>값도 함께 삭제한다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해당 페이지에서 발생하는 모든 이벤트는 비동기처리를 </a:t>
            </a:r>
            <a:r>
              <a:rPr lang="ko-KR" altLang="en-US" dirty="0" err="1" smtClean="0"/>
              <a:t>하게된다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651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삭제 버튼이 선택된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값을 기준으로</a:t>
            </a:r>
            <a:endParaRPr lang="en-US" altLang="ko-KR" dirty="0" smtClean="0"/>
          </a:p>
          <a:p>
            <a:r>
              <a:rPr lang="ko-KR" altLang="en-US" dirty="0" smtClean="0"/>
              <a:t>해당 </a:t>
            </a:r>
            <a:r>
              <a:rPr lang="ko-KR" altLang="en-US" dirty="0" err="1" smtClean="0"/>
              <a:t>게시글을</a:t>
            </a:r>
            <a:r>
              <a:rPr lang="ko-KR" altLang="en-US" dirty="0" smtClean="0"/>
              <a:t> 삭제한다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6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8293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315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1128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관리 시스템에서 중점인 프로세스를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프로젝트 생성입니다</a:t>
            </a:r>
            <a:r>
              <a:rPr lang="en-US" altLang="ko-KR" dirty="0"/>
              <a:t>. </a:t>
            </a:r>
            <a:r>
              <a:rPr lang="ko-KR" altLang="en-US" dirty="0"/>
              <a:t>팀장이 프로젝트 생성을 통해 상세 정보를 입력하게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관리자 승인입니다</a:t>
            </a:r>
            <a:r>
              <a:rPr lang="en-US" altLang="ko-KR" dirty="0"/>
              <a:t>. </a:t>
            </a:r>
            <a:r>
              <a:rPr lang="ko-KR" altLang="en-US" dirty="0"/>
              <a:t>팀장이 생성한 프로젝트를 관리자가 해당 사항과 </a:t>
            </a:r>
            <a:r>
              <a:rPr lang="ko-KR" altLang="en-US" dirty="0" err="1"/>
              <a:t>맞다면</a:t>
            </a:r>
            <a:r>
              <a:rPr lang="ko-KR" altLang="en-US" dirty="0"/>
              <a:t> 승인</a:t>
            </a:r>
            <a:r>
              <a:rPr lang="en-US" altLang="ko-KR" dirty="0"/>
              <a:t>, </a:t>
            </a:r>
            <a:r>
              <a:rPr lang="ko-KR" altLang="en-US" dirty="0"/>
              <a:t>취지와 맞지 않다면 삭제를 통해 프로젝트의 시작을 승인합니다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</a:t>
            </a:r>
            <a:r>
              <a:rPr lang="en-US" altLang="ko-KR" dirty="0"/>
              <a:t>, </a:t>
            </a:r>
            <a:r>
              <a:rPr lang="ko-KR" altLang="en-US" dirty="0"/>
              <a:t>프로젝트 시작 입니다</a:t>
            </a:r>
            <a:r>
              <a:rPr lang="en-US" altLang="ko-KR" dirty="0"/>
              <a:t>. </a:t>
            </a:r>
            <a:r>
              <a:rPr lang="ko-KR" altLang="en-US" dirty="0"/>
              <a:t>프로젝트 생성 승인 후 프로젝트 시작과 동시 진행상태 및 과정을 기입하게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</a:t>
            </a:r>
            <a:r>
              <a:rPr lang="en-US" altLang="ko-KR" dirty="0"/>
              <a:t>, </a:t>
            </a:r>
            <a:r>
              <a:rPr lang="ko-KR" altLang="en-US" dirty="0"/>
              <a:t>프로젝트 </a:t>
            </a:r>
            <a:r>
              <a:rPr lang="ko-KR" altLang="en-US" dirty="0" err="1"/>
              <a:t>단계설정입니다</a:t>
            </a:r>
            <a:r>
              <a:rPr lang="en-US" altLang="ko-KR" dirty="0"/>
              <a:t>. </a:t>
            </a:r>
            <a:r>
              <a:rPr lang="ko-KR" altLang="en-US" dirty="0"/>
              <a:t>프로젝트 단계설정을 통한 프로젝트 진행 전 과정을 파악합니다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다섯번째</a:t>
            </a:r>
            <a:r>
              <a:rPr lang="en-US" altLang="ko-KR" dirty="0"/>
              <a:t>, </a:t>
            </a:r>
            <a:r>
              <a:rPr lang="ko-KR" altLang="en-US" dirty="0"/>
              <a:t>프로젝트 완료 입니다</a:t>
            </a:r>
            <a:r>
              <a:rPr lang="en-US" altLang="ko-KR" dirty="0"/>
              <a:t>. </a:t>
            </a:r>
            <a:r>
              <a:rPr lang="ko-KR" altLang="en-US" dirty="0"/>
              <a:t>프로젝트 완료 후 프로젝트 완료 목록을 통해 해당 프로젝트를 서류화 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498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관리 시스템에서 중점인 프로세스를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프로젝트 생성입니다</a:t>
            </a:r>
            <a:r>
              <a:rPr lang="en-US" altLang="ko-KR" dirty="0"/>
              <a:t>. </a:t>
            </a:r>
            <a:r>
              <a:rPr lang="ko-KR" altLang="en-US" dirty="0"/>
              <a:t>팀장이 프로젝트 생성을 통해 상세 정보를 입력하게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관리자 승인입니다</a:t>
            </a:r>
            <a:r>
              <a:rPr lang="en-US" altLang="ko-KR" dirty="0"/>
              <a:t>. </a:t>
            </a:r>
            <a:r>
              <a:rPr lang="ko-KR" altLang="en-US" dirty="0"/>
              <a:t>팀장이 생성한 프로젝트를 관리자가 해당 사항과 </a:t>
            </a:r>
            <a:r>
              <a:rPr lang="ko-KR" altLang="en-US" dirty="0" err="1"/>
              <a:t>맞다면</a:t>
            </a:r>
            <a:r>
              <a:rPr lang="ko-KR" altLang="en-US" dirty="0"/>
              <a:t> 승인</a:t>
            </a:r>
            <a:r>
              <a:rPr lang="en-US" altLang="ko-KR" dirty="0"/>
              <a:t>, </a:t>
            </a:r>
            <a:r>
              <a:rPr lang="ko-KR" altLang="en-US" dirty="0"/>
              <a:t>취지와 맞지 않다면 삭제를 통해 프로젝트의 시작을 승인합니다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</a:t>
            </a:r>
            <a:r>
              <a:rPr lang="en-US" altLang="ko-KR" dirty="0"/>
              <a:t>, </a:t>
            </a:r>
            <a:r>
              <a:rPr lang="ko-KR" altLang="en-US" dirty="0"/>
              <a:t>프로젝트 시작 입니다</a:t>
            </a:r>
            <a:r>
              <a:rPr lang="en-US" altLang="ko-KR" dirty="0"/>
              <a:t>. </a:t>
            </a:r>
            <a:r>
              <a:rPr lang="ko-KR" altLang="en-US" dirty="0"/>
              <a:t>프로젝트 생성 승인 후 프로젝트 시작과 동시 진행상태 및 과정을 기입하게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</a:t>
            </a:r>
            <a:r>
              <a:rPr lang="en-US" altLang="ko-KR" dirty="0"/>
              <a:t>, </a:t>
            </a:r>
            <a:r>
              <a:rPr lang="ko-KR" altLang="en-US" dirty="0"/>
              <a:t>프로젝트 </a:t>
            </a:r>
            <a:r>
              <a:rPr lang="ko-KR" altLang="en-US" dirty="0" err="1"/>
              <a:t>단계설정입니다</a:t>
            </a:r>
            <a:r>
              <a:rPr lang="en-US" altLang="ko-KR" dirty="0"/>
              <a:t>. </a:t>
            </a:r>
            <a:r>
              <a:rPr lang="ko-KR" altLang="en-US" dirty="0"/>
              <a:t>프로젝트 단계설정을 통한 프로젝트 진행 전 과정을 파악합니다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다섯번째</a:t>
            </a:r>
            <a:r>
              <a:rPr lang="en-US" altLang="ko-KR" dirty="0"/>
              <a:t>, </a:t>
            </a:r>
            <a:r>
              <a:rPr lang="ko-KR" altLang="en-US" dirty="0"/>
              <a:t>프로젝트 완료 입니다</a:t>
            </a:r>
            <a:r>
              <a:rPr lang="en-US" altLang="ko-KR" dirty="0"/>
              <a:t>. </a:t>
            </a:r>
            <a:r>
              <a:rPr lang="ko-KR" altLang="en-US" dirty="0"/>
              <a:t>프로젝트 완료 후 프로젝트 완료 목록을 통해 해당 프로젝트를 서류화 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29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생성 페이지는 프로젝트의 기본적인 내용을 소개하도록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팀장의 권한을 갖은 회원만 접근이 가능하며 팀장이 </a:t>
            </a:r>
            <a:r>
              <a:rPr lang="ko-KR" altLang="en-US" dirty="0" err="1"/>
              <a:t>아닌경우</a:t>
            </a:r>
            <a:r>
              <a:rPr lang="ko-KR" altLang="en-US" dirty="0"/>
              <a:t> 상단과 같이 팀장권한이 없다는 메시지를 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프로젝트명</a:t>
            </a:r>
            <a:r>
              <a:rPr lang="en-US" altLang="ko-KR" dirty="0"/>
              <a:t>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프로젝트 팀장</a:t>
            </a:r>
            <a:r>
              <a:rPr lang="en-US" altLang="ko-KR" dirty="0"/>
              <a:t>, </a:t>
            </a:r>
            <a:r>
              <a:rPr lang="ko-KR" altLang="en-US" dirty="0"/>
              <a:t>프로젝트 멤버</a:t>
            </a:r>
            <a:r>
              <a:rPr lang="en-US" altLang="ko-KR" dirty="0"/>
              <a:t>, </a:t>
            </a:r>
            <a:r>
              <a:rPr lang="ko-KR" altLang="en-US" dirty="0"/>
              <a:t>프로젝트 소개로 구성되어 있으며 프로젝트 멤버의 경우 팀장이 속한 반의 회원 이름을 불러와</a:t>
            </a:r>
            <a:endParaRPr lang="en-US" altLang="ko-KR" dirty="0"/>
          </a:p>
          <a:p>
            <a:r>
              <a:rPr lang="ko-KR" altLang="en-US" dirty="0"/>
              <a:t>해당 팀원을 선택 할 수 있도록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64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단계 프로파일입니다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프로젝트의 팀장 권한을 갖은 회원만 접속이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생성에서 기입했던 정보들을 조회 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관리자가 승인을 </a:t>
            </a:r>
            <a:r>
              <a:rPr lang="ko-KR" altLang="en-US" dirty="0" err="1"/>
              <a:t>하게되면</a:t>
            </a:r>
            <a:r>
              <a:rPr lang="ko-KR" altLang="en-US" dirty="0"/>
              <a:t> 승인상태가 신청완료로 바뀌게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진행상태의 경우 팀장이 프로젝트 시작을 누르면 프로젝트가 시작됩니다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204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작성했던 내용들이 바뀌게 될 경우 수정할 수 있는 화면이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</a:t>
            </a:r>
            <a:r>
              <a:rPr lang="ko-KR" altLang="en-US" dirty="0" err="1"/>
              <a:t>완료시</a:t>
            </a:r>
            <a:r>
              <a:rPr lang="ko-KR" altLang="en-US" dirty="0"/>
              <a:t> 수정버튼을 눌러 파일첨부에 결과물을 올리면 완료 프로젝트 목록과 연동되어 문서화되도록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23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9245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승인이 되면 프로젝트 기본 </a:t>
            </a:r>
            <a:r>
              <a:rPr lang="en-US" altLang="ko-KR" dirty="0"/>
              <a:t>5</a:t>
            </a:r>
            <a:r>
              <a:rPr lang="ko-KR" altLang="en-US" dirty="0"/>
              <a:t>개의 단계가 생성이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프로젝트에 맞추어 해당 단계를 추가</a:t>
            </a:r>
            <a:r>
              <a:rPr lang="en-US" altLang="ko-KR" dirty="0"/>
              <a:t>, </a:t>
            </a:r>
            <a:r>
              <a:rPr lang="ko-KR" altLang="en-US" dirty="0"/>
              <a:t>수정 삭제 할 수 있으며 해당 작업을 완료 후 </a:t>
            </a:r>
            <a:r>
              <a:rPr lang="ko-KR" altLang="en-US" dirty="0" err="1"/>
              <a:t>드롭박스를</a:t>
            </a:r>
            <a:r>
              <a:rPr lang="ko-KR" altLang="en-US" dirty="0"/>
              <a:t> 이용하여 자신이 원하는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순서로 단계를 설정할 수 있으며 단계를 설정한 후 버튼을 누르면 자동으로 정렬되게 됩니다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071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버튼을 눌러 단계를 생성할 수 있으며 수정 버튼을 누르면 단계수정</a:t>
            </a:r>
            <a:r>
              <a:rPr lang="en-US" altLang="ko-KR" dirty="0"/>
              <a:t>, </a:t>
            </a:r>
            <a:r>
              <a:rPr lang="ko-KR" altLang="en-US" dirty="0"/>
              <a:t>삭제버튼을 눌러 삭제도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삭제를 하게 되는 경우 다시 단계설정을 하여 단계를 수정하여야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5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54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포트폴리오 버튼을 누르면 해당 내용들을 한눈에 보기 쉽게 정리하였습니다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9067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페이지는 관리자가 프로젝트를 관리하기 위한 페이지로 프로젝트 승인 삭제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내용은 다음 페이지에서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795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팀장이 프로젝트 생성을 통해 승인 신청을 </a:t>
            </a:r>
            <a:r>
              <a:rPr lang="ko-KR" altLang="en-US" dirty="0" err="1"/>
              <a:t>하게되면</a:t>
            </a:r>
            <a:r>
              <a:rPr lang="ko-KR" altLang="en-US" dirty="0"/>
              <a:t> 관리자가 프로젝트를 승인하게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멤버리스트에 팀원과 팀원들의 정보에 프로젝트 번호를 </a:t>
            </a:r>
            <a:r>
              <a:rPr lang="ko-KR" altLang="en-US" dirty="0" err="1"/>
              <a:t>부여하게됩니다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다음 프로젝트 정보에 앞에서 보신 단계프로세스를 해당 프로젝트에 넣어 프로젝트 </a:t>
            </a:r>
            <a:r>
              <a:rPr lang="ko-KR" altLang="en-US" dirty="0" err="1"/>
              <a:t>시작시</a:t>
            </a:r>
            <a:r>
              <a:rPr lang="ko-KR" altLang="en-US" dirty="0"/>
              <a:t> 자동으로 생성되도록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프로젝트가 요건이 충분하지 않아 삭제할 경우 데이터를 다 삭제하지 않고 관리자가 프로젝트를 삭제를 누르게 되면 해당 팀원의 정보에 프로젝트 번호를 제거하고 멤버리스트에서 프로젝트 팀원을 삭제하도록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프로젝트 관리를 위해 관리자가 프로젝트 기본정보를 수정할 수 있도록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3520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통합검색의 경우 </a:t>
            </a:r>
            <a:r>
              <a:rPr lang="en-US" altLang="ko-KR" dirty="0"/>
              <a:t>UNION</a:t>
            </a:r>
            <a:r>
              <a:rPr lang="ko-KR" altLang="en-US" dirty="0"/>
              <a:t>으로 집합처리를 하지 않고 각 게시판을 리스트화해서 키워드가 제목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, </a:t>
            </a:r>
            <a:r>
              <a:rPr lang="ko-KR" altLang="en-US" dirty="0"/>
              <a:t>작성자와 </a:t>
            </a:r>
            <a:r>
              <a:rPr lang="ko-KR" altLang="en-US" dirty="0" err="1"/>
              <a:t>일치하게되면</a:t>
            </a:r>
            <a:r>
              <a:rPr lang="ko-KR" altLang="en-US" dirty="0"/>
              <a:t> 검색할 수 있도록 구현하여 재사용이 가능하도록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71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80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55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사용자는 </a:t>
            </a:r>
            <a:r>
              <a:rPr lang="ko-KR" altLang="en-US" dirty="0" smtClean="0"/>
              <a:t>기본적으로 </a:t>
            </a:r>
            <a:r>
              <a:rPr lang="ko-KR" altLang="en-US" dirty="0" smtClean="0"/>
              <a:t>회원가입을 하고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해야 </a:t>
            </a:r>
            <a:r>
              <a:rPr lang="en-US" altLang="ko-KR" dirty="0" smtClean="0"/>
              <a:t>PMS</a:t>
            </a:r>
            <a:r>
              <a:rPr lang="ko-KR" altLang="en-US" dirty="0" smtClean="0"/>
              <a:t>를 이용 할 수 있고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회원가입과 </a:t>
            </a:r>
            <a:r>
              <a:rPr lang="en-US" altLang="ko-KR" dirty="0" smtClean="0"/>
              <a:t>ID/PW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찾기는 이메일을 이용하여 인증을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로그인이</a:t>
            </a:r>
            <a:r>
              <a:rPr lang="ko-KR" altLang="en-US" baseline="0" dirty="0" smtClean="0"/>
              <a:t> 성공하면 기본적인 회원정보를 수정 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알림이나 채팅을 </a:t>
            </a:r>
            <a:r>
              <a:rPr lang="en-US" altLang="ko-KR" baseline="0" dirty="0" smtClean="0"/>
              <a:t>ON,OFF </a:t>
            </a:r>
            <a:r>
              <a:rPr lang="ko-KR" altLang="en-US" baseline="0" dirty="0" smtClean="0"/>
              <a:t>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내 글 모음에 내가 작성한 글이나 댓글 등을 한눈에 확인 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6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12192000" cy="5261091"/>
          </a:xfrm>
          <a:prstGeom prst="rect">
            <a:avLst/>
          </a:prstGeom>
          <a:solidFill>
            <a:srgbClr val="214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 userDrawn="1"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 userDrawn="1"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968259" y="617358"/>
            <a:ext cx="59313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kern="0" dirty="0">
                <a:solidFill>
                  <a:prstClr val="white"/>
                </a:solidFill>
              </a:rPr>
              <a:t>PROJECT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</a:rPr>
              <a:t>MANAGEMENT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</a:rPr>
              <a:t>SYSTEM 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367549" y="4707175"/>
            <a:ext cx="255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>
                <a:solidFill>
                  <a:schemeClr val="bg1"/>
                </a:solidFill>
              </a:rPr>
              <a:t>2023/12/01  </a:t>
            </a:r>
            <a:r>
              <a:rPr lang="ko-KR" altLang="en-US" b="1" i="1" dirty="0">
                <a:solidFill>
                  <a:schemeClr val="bg1"/>
                </a:solidFill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</a:rPr>
              <a:t>조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16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#1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02ACC4-8B5E-3AD4-0E13-7FF65B0050F8}"/>
              </a:ext>
            </a:extLst>
          </p:cNvPr>
          <p:cNvSpPr/>
          <p:nvPr userDrawn="1"/>
        </p:nvSpPr>
        <p:spPr>
          <a:xfrm>
            <a:off x="0" y="0"/>
            <a:ext cx="12192000" cy="103981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08776C-EACC-77F3-7539-BC5F5AE0675E}"/>
              </a:ext>
            </a:extLst>
          </p:cNvPr>
          <p:cNvSpPr/>
          <p:nvPr userDrawn="1"/>
        </p:nvSpPr>
        <p:spPr>
          <a:xfrm>
            <a:off x="-14287" y="1039812"/>
            <a:ext cx="4151313" cy="5818187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94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72C78C-A1D1-5128-85FD-83B7E5D06675}"/>
              </a:ext>
            </a:extLst>
          </p:cNvPr>
          <p:cNvSpPr txBox="1"/>
          <p:nvPr userDrawn="1"/>
        </p:nvSpPr>
        <p:spPr>
          <a:xfrm>
            <a:off x="2380640" y="1490011"/>
            <a:ext cx="1508746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90F975-38E8-09E1-9E8B-A09E84C4F191}"/>
              </a:ext>
            </a:extLst>
          </p:cNvPr>
          <p:cNvSpPr txBox="1"/>
          <p:nvPr userDrawn="1"/>
        </p:nvSpPr>
        <p:spPr>
          <a:xfrm>
            <a:off x="4436529" y="1490011"/>
            <a:ext cx="1003801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 동기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58B76B-4EC8-9F7A-5866-3DF4F58B64C7}"/>
              </a:ext>
            </a:extLst>
          </p:cNvPr>
          <p:cNvSpPr txBox="1"/>
          <p:nvPr userDrawn="1"/>
        </p:nvSpPr>
        <p:spPr>
          <a:xfrm>
            <a:off x="2380640" y="2762733"/>
            <a:ext cx="1508746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EC58E9-C8B4-53BC-4319-8CE721D826C0}"/>
              </a:ext>
            </a:extLst>
          </p:cNvPr>
          <p:cNvSpPr txBox="1"/>
          <p:nvPr userDrawn="1"/>
        </p:nvSpPr>
        <p:spPr>
          <a:xfrm>
            <a:off x="4436529" y="2763228"/>
            <a:ext cx="1629613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차별 강점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D3C2CD-256C-E9FA-4583-CFCF1DF3F3EA}"/>
              </a:ext>
            </a:extLst>
          </p:cNvPr>
          <p:cNvSpPr txBox="1"/>
          <p:nvPr userDrawn="1"/>
        </p:nvSpPr>
        <p:spPr>
          <a:xfrm>
            <a:off x="2380640" y="4039044"/>
            <a:ext cx="1508746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CHAPTER</a:t>
            </a:r>
            <a:r>
              <a:rPr lang="ko-KR" altLang="en-US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F8E93-143C-A21A-9FAA-8B5711B2BC1F}"/>
              </a:ext>
            </a:extLst>
          </p:cNvPr>
          <p:cNvSpPr txBox="1"/>
          <p:nvPr userDrawn="1"/>
        </p:nvSpPr>
        <p:spPr>
          <a:xfrm>
            <a:off x="4436529" y="4039043"/>
            <a:ext cx="2016258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대외활동 및 경력사항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 userDrawn="1"/>
        </p:nvSpPr>
        <p:spPr>
          <a:xfrm>
            <a:off x="2380640" y="5311270"/>
            <a:ext cx="1508746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 userDrawn="1"/>
        </p:nvSpPr>
        <p:spPr>
          <a:xfrm>
            <a:off x="4436529" y="5311269"/>
            <a:ext cx="95795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레퍼런스</a:t>
            </a:r>
            <a:endParaRPr lang="en-US" altLang="ko-KR" sz="175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6" name="텍스트 개체 틀 14"/>
          <p:cNvSpPr>
            <a:spLocks noGrp="1"/>
          </p:cNvSpPr>
          <p:nvPr>
            <p:ph type="body" sz="quarter" idx="12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규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8945880" y="711858"/>
            <a:ext cx="113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chemeClr val="bg1"/>
                </a:solidFill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270918" y="291725"/>
            <a:ext cx="7650163" cy="706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02700" y="1923323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글씨체</a:t>
            </a:r>
            <a:r>
              <a:rPr lang="ko-KR" altLang="en-US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: Noto Sans KR</a:t>
            </a:r>
          </a:p>
          <a:p>
            <a:pPr marL="0" indent="0">
              <a:buNone/>
            </a:pPr>
            <a:r>
              <a:rPr lang="ko-KR" altLang="en-US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폰트 크기 </a:t>
            </a:r>
            <a:r>
              <a:rPr lang="en-US" altLang="ko-KR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: 18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402700" y="2649375"/>
            <a:ext cx="7379592" cy="1760544"/>
            <a:chOff x="402700" y="4428298"/>
            <a:chExt cx="7379592" cy="1760544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B43B0010-1DBB-4324-8010-0DA8B3DB4CE4}"/>
                </a:ext>
              </a:extLst>
            </p:cNvPr>
            <p:cNvSpPr/>
            <p:nvPr userDrawn="1"/>
          </p:nvSpPr>
          <p:spPr>
            <a:xfrm>
              <a:off x="1898452" y="4797630"/>
              <a:ext cx="1396584" cy="13912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F312DBE2-CF23-48AF-9D69-813C9EC46211}"/>
                </a:ext>
              </a:extLst>
            </p:cNvPr>
            <p:cNvSpPr/>
            <p:nvPr userDrawn="1"/>
          </p:nvSpPr>
          <p:spPr>
            <a:xfrm>
              <a:off x="3394204" y="4797630"/>
              <a:ext cx="1396584" cy="1391212"/>
            </a:xfrm>
            <a:prstGeom prst="rect">
              <a:avLst/>
            </a:prstGeom>
            <a:solidFill>
              <a:srgbClr val="3ED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E27F3BB5-1DAE-4B09-B3B9-5D4B4AE5BF9D}"/>
                </a:ext>
              </a:extLst>
            </p:cNvPr>
            <p:cNvSpPr/>
            <p:nvPr userDrawn="1"/>
          </p:nvSpPr>
          <p:spPr>
            <a:xfrm>
              <a:off x="4889956" y="4797630"/>
              <a:ext cx="1396584" cy="1391212"/>
            </a:xfrm>
            <a:prstGeom prst="rect">
              <a:avLst/>
            </a:prstGeom>
            <a:solidFill>
              <a:srgbClr val="A2D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641A50CA-56CF-4574-B75E-1F94AB9F5996}"/>
                </a:ext>
              </a:extLst>
            </p:cNvPr>
            <p:cNvSpPr/>
            <p:nvPr userDrawn="1"/>
          </p:nvSpPr>
          <p:spPr>
            <a:xfrm>
              <a:off x="6385708" y="4797630"/>
              <a:ext cx="1396584" cy="13912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641A50CA-56CF-4574-B75E-1F94AB9F5996}"/>
                </a:ext>
              </a:extLst>
            </p:cNvPr>
            <p:cNvSpPr/>
            <p:nvPr userDrawn="1"/>
          </p:nvSpPr>
          <p:spPr>
            <a:xfrm>
              <a:off x="402700" y="4797630"/>
              <a:ext cx="1396584" cy="13912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02700" y="4428298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사용 가능한 색상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48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ko-KR" altLang="en-US" dirty="0"/>
              <a:t>팀장 권한 설정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프로젝트 생성 승인 프로세스</a:t>
            </a:r>
          </a:p>
        </p:txBody>
      </p:sp>
    </p:spTree>
    <p:extLst>
      <p:ext uri="{BB962C8B-B14F-4D97-AF65-F5344CB8AC3E}">
        <p14:creationId xmlns:p14="http://schemas.microsoft.com/office/powerpoint/2010/main" val="275068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"/>
            <a:ext cx="12192000" cy="5261091"/>
          </a:xfrm>
          <a:prstGeom prst="rect">
            <a:avLst/>
          </a:prstGeom>
          <a:solidFill>
            <a:srgbClr val="214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 userDrawn="1"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 userDrawn="1"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076324" y="2214184"/>
            <a:ext cx="5931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i="1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en-US" altLang="ko-KR" sz="5400" b="1" i="1" baseline="0" dirty="0">
                <a:solidFill>
                  <a:schemeClr val="bg1"/>
                </a:solidFill>
                <a:latin typeface="+mj-ea"/>
                <a:ea typeface="+mj-ea"/>
              </a:rPr>
              <a:t> YOU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67549" y="4707175"/>
            <a:ext cx="255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>
                <a:solidFill>
                  <a:schemeClr val="bg1"/>
                </a:solidFill>
              </a:rPr>
              <a:t>2023/12/01  </a:t>
            </a:r>
            <a:r>
              <a:rPr lang="ko-KR" altLang="en-US" b="1" i="1" dirty="0">
                <a:solidFill>
                  <a:schemeClr val="bg1"/>
                </a:solidFill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</a:rPr>
              <a:t>조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4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4661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작업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  <a:endParaRPr lang="ko-KR" altLang="en-US" sz="1400" b="1" i="1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 smtClean="0"/>
              <a:t>관리자 설정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팀장 권한 설정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 smtClean="0"/>
              <a:t>프로젝트 생성 승인 프로세스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342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305309" y="6206721"/>
            <a:ext cx="630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21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60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33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42E6DA5F-B7D8-070A-F512-9D3FC34D601F}"/>
              </a:ext>
            </a:extLst>
          </p:cNvPr>
          <p:cNvSpPr txBox="1"/>
          <p:nvPr/>
        </p:nvSpPr>
        <p:spPr>
          <a:xfrm>
            <a:off x="328800" y="467709"/>
            <a:ext cx="313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oto Sans KR" panose="020B0600000101010101" charset="-127"/>
                <a:ea typeface="Noto Sans KR" panose="020B0600000101010101" charset="-127"/>
              </a:rPr>
              <a:t>│팀원 소개</a:t>
            </a: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059AE49-030E-ED6A-40E0-E11EE8B21252}"/>
              </a:ext>
            </a:extLst>
          </p:cNvPr>
          <p:cNvGrpSpPr/>
          <p:nvPr/>
        </p:nvGrpSpPr>
        <p:grpSpPr>
          <a:xfrm>
            <a:off x="475435" y="1401493"/>
            <a:ext cx="11281427" cy="4910817"/>
            <a:chOff x="475435" y="1568641"/>
            <a:chExt cx="11281427" cy="4910817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2CC5CE7-C050-E428-9361-9DE0B0964F02}"/>
                </a:ext>
              </a:extLst>
            </p:cNvPr>
            <p:cNvGrpSpPr/>
            <p:nvPr/>
          </p:nvGrpSpPr>
          <p:grpSpPr>
            <a:xfrm>
              <a:off x="475435" y="1568641"/>
              <a:ext cx="2660962" cy="4910817"/>
              <a:chOff x="475435" y="1568641"/>
              <a:chExt cx="2660962" cy="4910817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0669927-F2D7-F6C2-4531-FDD16A0A0E65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신청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단계 별 프로파일 문서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진행 현황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통합검색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0B4EE9A-6286-CA16-41B3-DA4057C46732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조장 황인정</a:t>
                </a: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434FE68-FA96-886B-E231-D0855B466B14}"/>
                </a:ext>
              </a:extLst>
            </p:cNvPr>
            <p:cNvGrpSpPr/>
            <p:nvPr/>
          </p:nvGrpSpPr>
          <p:grpSpPr>
            <a:xfrm>
              <a:off x="9095900" y="1568641"/>
              <a:ext cx="2660962" cy="4910817"/>
              <a:chOff x="475435" y="1568641"/>
              <a:chExt cx="2660962" cy="4910817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5755C7D-323D-A37C-FC93-B08D4F51E539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공지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자료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업무 보고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완료 프로젝트 목록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819905A-9579-6B0B-D837-31D20A066B2F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조미혜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endParaRPr lang="ko-KR" altLang="en-US" sz="1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0825E11-61B4-F85E-00A9-20CA7F6488EC}"/>
                </a:ext>
              </a:extLst>
            </p:cNvPr>
            <p:cNvGrpSpPr/>
            <p:nvPr/>
          </p:nvGrpSpPr>
          <p:grpSpPr>
            <a:xfrm>
              <a:off x="6222411" y="1568641"/>
              <a:ext cx="2660962" cy="4910817"/>
              <a:chOff x="475435" y="1568641"/>
              <a:chExt cx="2660962" cy="4910817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F4F4682-38C5-F4B5-DF1A-7D238FDE7994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상세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등록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수정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삭제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리스트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휴지통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팀원별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진척률</a:t>
                </a:r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D6BD92EE-179B-C77A-D828-2E2CB949A8E0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이광현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D8B5A67-BAAA-F327-18BA-AA629267271C}"/>
                </a:ext>
              </a:extLst>
            </p:cNvPr>
            <p:cNvGrpSpPr/>
            <p:nvPr/>
          </p:nvGrpSpPr>
          <p:grpSpPr>
            <a:xfrm>
              <a:off x="3366799" y="1568641"/>
              <a:ext cx="2660962" cy="4910817"/>
              <a:chOff x="-2522745" y="1416241"/>
              <a:chExt cx="2660962" cy="4910817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4F3BD606-54EB-BFEC-2A30-D760BC47B8B1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프로젝트용 캘린더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기간 표시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표시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알림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게시글 댓글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</a:p>
              <a:p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답글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알림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회의록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B009A4D-F484-6E31-8A13-3BD05FA77418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부조장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이진희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86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42E6DA5F-B7D8-070A-F512-9D3FC34D601F}"/>
              </a:ext>
            </a:extLst>
          </p:cNvPr>
          <p:cNvSpPr txBox="1"/>
          <p:nvPr/>
        </p:nvSpPr>
        <p:spPr>
          <a:xfrm>
            <a:off x="328800" y="467709"/>
            <a:ext cx="313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oto Sans KR" panose="020B0600000101010101" charset="-127"/>
                <a:ea typeface="Noto Sans KR" panose="020B0600000101010101" charset="-127"/>
              </a:rPr>
              <a:t>│팀원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9DD73B-6414-AFA0-D31B-1BB9B1735769}"/>
              </a:ext>
            </a:extLst>
          </p:cNvPr>
          <p:cNvGrpSpPr/>
          <p:nvPr/>
        </p:nvGrpSpPr>
        <p:grpSpPr>
          <a:xfrm>
            <a:off x="1052279" y="1401493"/>
            <a:ext cx="10087444" cy="4910817"/>
            <a:chOff x="1052279" y="1401493"/>
            <a:chExt cx="10087444" cy="4910817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2CC5CE7-C050-E428-9361-9DE0B0964F02}"/>
                </a:ext>
              </a:extLst>
            </p:cNvPr>
            <p:cNvGrpSpPr/>
            <p:nvPr/>
          </p:nvGrpSpPr>
          <p:grpSpPr>
            <a:xfrm>
              <a:off x="1052279" y="1401493"/>
              <a:ext cx="2660962" cy="4910817"/>
              <a:chOff x="475435" y="1568641"/>
              <a:chExt cx="2660962" cy="4910817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0669927-F2D7-F6C2-4531-FDD16A0A0E65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학원 내 모든 사람과 채팅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강의실 내 모든 사용자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채팅방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및 대화 내용 보관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동일 강의실 학생 아닐 경우 게시글을 통한 접근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팀장 권한 부여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관리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0B4EE9A-6286-CA16-41B3-DA4057C46732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강준우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0825E11-61B4-F85E-00A9-20CA7F6488EC}"/>
                </a:ext>
              </a:extLst>
            </p:cNvPr>
            <p:cNvGrpSpPr/>
            <p:nvPr/>
          </p:nvGrpSpPr>
          <p:grpSpPr>
            <a:xfrm>
              <a:off x="8478761" y="1401493"/>
              <a:ext cx="2660962" cy="4910817"/>
              <a:chOff x="475435" y="1568641"/>
              <a:chExt cx="2660962" cy="4910817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F4F4682-38C5-F4B5-DF1A-7D238FDE7994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공지사항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이벤트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자유게시판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Q&amp;A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[To-Do List]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D6BD92EE-179B-C77A-D828-2E2CB949A8E0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차예지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D8B5A67-BAAA-F327-18BA-AA629267271C}"/>
                </a:ext>
              </a:extLst>
            </p:cNvPr>
            <p:cNvGrpSpPr/>
            <p:nvPr/>
          </p:nvGrpSpPr>
          <p:grpSpPr>
            <a:xfrm>
              <a:off x="4765520" y="1401493"/>
              <a:ext cx="2660962" cy="4910817"/>
              <a:chOff x="-2522745" y="1416241"/>
              <a:chExt cx="2660962" cy="4910817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4F3BD606-54EB-BFEC-2A30-D760BC47B8B1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회원가입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로그아웃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회원정보 수정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마이페이지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아이디 찾기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비밀번호 찾기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9B009A4D-F484-6E31-8A13-3BD05FA77418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문경훈</a:t>
                </a:r>
                <a:endParaRPr lang="ko-KR" altLang="en-US" sz="1700" b="1" dirty="0">
                  <a:solidFill>
                    <a:schemeClr val="bg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7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Development Environment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8632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0F2448E-A044-E98A-089E-B391A8288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BCD092-6F73-252F-031D-A69D2DB43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9EACA1-A4DA-4FF8-B570-5D1D8E637F7E}"/>
              </a:ext>
            </a:extLst>
          </p:cNvPr>
          <p:cNvGrpSpPr/>
          <p:nvPr/>
        </p:nvGrpSpPr>
        <p:grpSpPr>
          <a:xfrm>
            <a:off x="570271" y="1081548"/>
            <a:ext cx="11071123" cy="5308743"/>
            <a:chOff x="570271" y="1081548"/>
            <a:chExt cx="11071123" cy="530874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683777E-761A-29E8-2AED-1F338DDD7ABD}"/>
                </a:ext>
              </a:extLst>
            </p:cNvPr>
            <p:cNvSpPr/>
            <p:nvPr/>
          </p:nvSpPr>
          <p:spPr>
            <a:xfrm>
              <a:off x="570271" y="1081548"/>
              <a:ext cx="11071123" cy="5308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1023">
              <a:extLst>
                <a:ext uri="{FF2B5EF4-FFF2-40B4-BE49-F238E27FC236}">
                  <a16:creationId xmlns:a16="http://schemas.microsoft.com/office/drawing/2014/main" id="{CC888FB4-606A-F3E5-3085-FBF524EF5DA4}"/>
                </a:ext>
              </a:extLst>
            </p:cNvPr>
            <p:cNvGrpSpPr/>
            <p:nvPr/>
          </p:nvGrpSpPr>
          <p:grpSpPr>
            <a:xfrm>
              <a:off x="947357" y="1238865"/>
              <a:ext cx="2725460" cy="1815838"/>
              <a:chOff x="5411201" y="1151816"/>
              <a:chExt cx="5438697" cy="3623532"/>
            </a:xfrm>
          </p:grpSpPr>
          <p:pic>
            <p:nvPicPr>
              <p:cNvPr id="22" name="Object 64">
                <a:extLst>
                  <a:ext uri="{FF2B5EF4-FFF2-40B4-BE49-F238E27FC236}">
                    <a16:creationId xmlns:a16="http://schemas.microsoft.com/office/drawing/2014/main" id="{6FA1A8C7-B263-4BDF-BD43-1D24CEDA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11201" y="1151816"/>
                <a:ext cx="5438697" cy="3623532"/>
              </a:xfrm>
              <a:prstGeom prst="rect">
                <a:avLst/>
              </a:prstGeom>
            </p:spPr>
          </p:pic>
        </p:grpSp>
        <p:grpSp>
          <p:nvGrpSpPr>
            <p:cNvPr id="8" name="그룹 1024">
              <a:extLst>
                <a:ext uri="{FF2B5EF4-FFF2-40B4-BE49-F238E27FC236}">
                  <a16:creationId xmlns:a16="http://schemas.microsoft.com/office/drawing/2014/main" id="{78889956-AD48-EAB4-C09E-0FD9B1AD9788}"/>
                </a:ext>
              </a:extLst>
            </p:cNvPr>
            <p:cNvGrpSpPr/>
            <p:nvPr/>
          </p:nvGrpSpPr>
          <p:grpSpPr>
            <a:xfrm>
              <a:off x="3877035" y="1562144"/>
              <a:ext cx="3012734" cy="1506367"/>
              <a:chOff x="702824" y="3721524"/>
              <a:chExt cx="4401832" cy="2200916"/>
            </a:xfrm>
          </p:grpSpPr>
          <p:pic>
            <p:nvPicPr>
              <p:cNvPr id="21" name="Object 67">
                <a:extLst>
                  <a:ext uri="{FF2B5EF4-FFF2-40B4-BE49-F238E27FC236}">
                    <a16:creationId xmlns:a16="http://schemas.microsoft.com/office/drawing/2014/main" id="{3D3BEF7B-C852-8E76-2C81-9A5076810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2824" y="3721524"/>
                <a:ext cx="4401832" cy="2200916"/>
              </a:xfrm>
              <a:prstGeom prst="rect">
                <a:avLst/>
              </a:prstGeom>
            </p:spPr>
          </p:pic>
        </p:grpSp>
        <p:grpSp>
          <p:nvGrpSpPr>
            <p:cNvPr id="9" name="그룹 1025">
              <a:extLst>
                <a:ext uri="{FF2B5EF4-FFF2-40B4-BE49-F238E27FC236}">
                  <a16:creationId xmlns:a16="http://schemas.microsoft.com/office/drawing/2014/main" id="{50EA4D88-A067-4BF4-9FAA-578BF1EB863E}"/>
                </a:ext>
              </a:extLst>
            </p:cNvPr>
            <p:cNvGrpSpPr/>
            <p:nvPr/>
          </p:nvGrpSpPr>
          <p:grpSpPr>
            <a:xfrm>
              <a:off x="7372681" y="1674021"/>
              <a:ext cx="3118443" cy="760121"/>
              <a:chOff x="10755626" y="3721524"/>
              <a:chExt cx="6171429" cy="1504286"/>
            </a:xfrm>
          </p:grpSpPr>
          <p:pic>
            <p:nvPicPr>
              <p:cNvPr id="20" name="Object 70">
                <a:extLst>
                  <a:ext uri="{FF2B5EF4-FFF2-40B4-BE49-F238E27FC236}">
                    <a16:creationId xmlns:a16="http://schemas.microsoft.com/office/drawing/2014/main" id="{63755785-37C7-A029-12C5-542DF06A5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55626" y="3721524"/>
                <a:ext cx="6171429" cy="1504286"/>
              </a:xfrm>
              <a:prstGeom prst="rect">
                <a:avLst/>
              </a:prstGeom>
            </p:spPr>
          </p:pic>
        </p:grpSp>
        <p:grpSp>
          <p:nvGrpSpPr>
            <p:cNvPr id="10" name="그룹 1026">
              <a:extLst>
                <a:ext uri="{FF2B5EF4-FFF2-40B4-BE49-F238E27FC236}">
                  <a16:creationId xmlns:a16="http://schemas.microsoft.com/office/drawing/2014/main" id="{D4823926-5E7D-0DE8-A947-37B9998B5E9A}"/>
                </a:ext>
              </a:extLst>
            </p:cNvPr>
            <p:cNvGrpSpPr/>
            <p:nvPr/>
          </p:nvGrpSpPr>
          <p:grpSpPr>
            <a:xfrm>
              <a:off x="4087420" y="2979501"/>
              <a:ext cx="2591964" cy="1619978"/>
              <a:chOff x="5864164" y="4146657"/>
              <a:chExt cx="4757742" cy="2973589"/>
            </a:xfrm>
          </p:grpSpPr>
          <p:pic>
            <p:nvPicPr>
              <p:cNvPr id="19" name="Object 73">
                <a:extLst>
                  <a:ext uri="{FF2B5EF4-FFF2-40B4-BE49-F238E27FC236}">
                    <a16:creationId xmlns:a16="http://schemas.microsoft.com/office/drawing/2014/main" id="{37CA1E46-E73B-61FA-8D78-3C855FA02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64164" y="4146657"/>
                <a:ext cx="4757742" cy="2973589"/>
              </a:xfrm>
              <a:prstGeom prst="rect">
                <a:avLst/>
              </a:prstGeom>
            </p:spPr>
          </p:pic>
        </p:grpSp>
        <p:grpSp>
          <p:nvGrpSpPr>
            <p:cNvPr id="11" name="그룹 1027">
              <a:extLst>
                <a:ext uri="{FF2B5EF4-FFF2-40B4-BE49-F238E27FC236}">
                  <a16:creationId xmlns:a16="http://schemas.microsoft.com/office/drawing/2014/main" id="{8EBD6F48-455A-1974-BFB4-D0D016323F01}"/>
                </a:ext>
              </a:extLst>
            </p:cNvPr>
            <p:cNvGrpSpPr/>
            <p:nvPr/>
          </p:nvGrpSpPr>
          <p:grpSpPr>
            <a:xfrm>
              <a:off x="1304993" y="3224447"/>
              <a:ext cx="1952434" cy="1314028"/>
              <a:chOff x="1111822" y="6716811"/>
              <a:chExt cx="3583836" cy="2411995"/>
            </a:xfrm>
          </p:grpSpPr>
          <p:pic>
            <p:nvPicPr>
              <p:cNvPr id="18" name="Object 76">
                <a:extLst>
                  <a:ext uri="{FF2B5EF4-FFF2-40B4-BE49-F238E27FC236}">
                    <a16:creationId xmlns:a16="http://schemas.microsoft.com/office/drawing/2014/main" id="{C790F4BC-DEFE-74BE-7BDE-BE85E5174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1822" y="6716811"/>
                <a:ext cx="3583836" cy="2411995"/>
              </a:xfrm>
              <a:prstGeom prst="rect">
                <a:avLst/>
              </a:prstGeom>
            </p:spPr>
          </p:pic>
        </p:grpSp>
        <p:grpSp>
          <p:nvGrpSpPr>
            <p:cNvPr id="12" name="그룹 1029">
              <a:extLst>
                <a:ext uri="{FF2B5EF4-FFF2-40B4-BE49-F238E27FC236}">
                  <a16:creationId xmlns:a16="http://schemas.microsoft.com/office/drawing/2014/main" id="{A13124C5-6CAE-9FF2-F920-C7756CB4F74F}"/>
                </a:ext>
              </a:extLst>
            </p:cNvPr>
            <p:cNvGrpSpPr/>
            <p:nvPr/>
          </p:nvGrpSpPr>
          <p:grpSpPr>
            <a:xfrm>
              <a:off x="4201355" y="4868353"/>
              <a:ext cx="2207344" cy="1059525"/>
              <a:chOff x="6513459" y="7870035"/>
              <a:chExt cx="3459152" cy="1660393"/>
            </a:xfrm>
          </p:grpSpPr>
          <p:pic>
            <p:nvPicPr>
              <p:cNvPr id="17" name="Object 82">
                <a:extLst>
                  <a:ext uri="{FF2B5EF4-FFF2-40B4-BE49-F238E27FC236}">
                    <a16:creationId xmlns:a16="http://schemas.microsoft.com/office/drawing/2014/main" id="{9FDB71EA-8470-74E4-C2BA-70AD21F08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13459" y="7870035"/>
                <a:ext cx="3459152" cy="1660393"/>
              </a:xfrm>
              <a:prstGeom prst="rect">
                <a:avLst/>
              </a:prstGeom>
            </p:spPr>
          </p:pic>
        </p:grpSp>
        <p:pic>
          <p:nvPicPr>
            <p:cNvPr id="13" name="Picture 4" descr="post-thumbnail">
              <a:extLst>
                <a:ext uri="{FF2B5EF4-FFF2-40B4-BE49-F238E27FC236}">
                  <a16:creationId xmlns:a16="http://schemas.microsoft.com/office/drawing/2014/main" id="{49F4BDC6-24CD-5B1F-E8E7-80C5F010E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151" y="4868353"/>
              <a:ext cx="2243324" cy="1192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마이바티스(MyBatis) 동적 쿼리 Java로 만들기.">
              <a:extLst>
                <a:ext uri="{FF2B5EF4-FFF2-40B4-BE49-F238E27FC236}">
                  <a16:creationId xmlns:a16="http://schemas.microsoft.com/office/drawing/2014/main" id="{97C682BE-C71F-C948-78CE-67B76C9CF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3952" y="2855076"/>
              <a:ext cx="2207344" cy="165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web 공부] 무료 서버(server) 아파치 톰캣(Apache Tomcat)을 이클립스(eclipse)에 연동하기 : 네이버 블로그">
              <a:extLst>
                <a:ext uri="{FF2B5EF4-FFF2-40B4-BE49-F238E27FC236}">
                  <a16:creationId xmlns:a16="http://schemas.microsoft.com/office/drawing/2014/main" id="{C6F7CFAC-0D3D-3E83-4A54-F8646457B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87" y="2586316"/>
              <a:ext cx="2099867" cy="2099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GitHub Logo, Git Hub Icon With Text On White Background 16833880 Vector Art  at Vecteezy">
              <a:extLst>
                <a:ext uri="{FF2B5EF4-FFF2-40B4-BE49-F238E27FC236}">
                  <a16:creationId xmlns:a16="http://schemas.microsoft.com/office/drawing/2014/main" id="{E9BE5A69-422F-3FE7-49DE-5960F7E7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113" y="4662758"/>
              <a:ext cx="2954594" cy="14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56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DEB307-8B30-D14D-CF73-169B3BE31660}"/>
              </a:ext>
            </a:extLst>
          </p:cNvPr>
          <p:cNvSpPr/>
          <p:nvPr/>
        </p:nvSpPr>
        <p:spPr>
          <a:xfrm>
            <a:off x="0" y="0"/>
            <a:ext cx="62224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2E6DA5F-B7D8-070A-F512-9D3FC34D601F}"/>
              </a:ext>
            </a:extLst>
          </p:cNvPr>
          <p:cNvSpPr txBox="1"/>
          <p:nvPr/>
        </p:nvSpPr>
        <p:spPr>
          <a:xfrm>
            <a:off x="328800" y="467709"/>
            <a:ext cx="313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oto Sans KR" panose="020B0600000101010101" charset="-127"/>
                <a:ea typeface="Noto Sans KR" panose="020B0600000101010101" charset="-127"/>
              </a:rPr>
              <a:t>│개발환경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D6DB578-C89F-201A-B44E-889346A58E46}"/>
              </a:ext>
            </a:extLst>
          </p:cNvPr>
          <p:cNvGrpSpPr/>
          <p:nvPr/>
        </p:nvGrpSpPr>
        <p:grpSpPr>
          <a:xfrm>
            <a:off x="570271" y="1081548"/>
            <a:ext cx="11071123" cy="5308743"/>
            <a:chOff x="570271" y="1081548"/>
            <a:chExt cx="11071123" cy="530874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261683-3A26-BA16-D6EC-92C3DAAA3685}"/>
                </a:ext>
              </a:extLst>
            </p:cNvPr>
            <p:cNvSpPr/>
            <p:nvPr/>
          </p:nvSpPr>
          <p:spPr>
            <a:xfrm>
              <a:off x="570271" y="1081548"/>
              <a:ext cx="11071123" cy="5308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1023">
              <a:extLst>
                <a:ext uri="{FF2B5EF4-FFF2-40B4-BE49-F238E27FC236}">
                  <a16:creationId xmlns:a16="http://schemas.microsoft.com/office/drawing/2014/main" id="{2C3C309A-9355-1C4A-9CA8-43A1BE11B7B2}"/>
                </a:ext>
              </a:extLst>
            </p:cNvPr>
            <p:cNvGrpSpPr/>
            <p:nvPr/>
          </p:nvGrpSpPr>
          <p:grpSpPr>
            <a:xfrm>
              <a:off x="947357" y="1238865"/>
              <a:ext cx="2725460" cy="1815838"/>
              <a:chOff x="5411201" y="1151816"/>
              <a:chExt cx="5438697" cy="3623532"/>
            </a:xfrm>
          </p:grpSpPr>
          <p:pic>
            <p:nvPicPr>
              <p:cNvPr id="5" name="Object 64">
                <a:extLst>
                  <a:ext uri="{FF2B5EF4-FFF2-40B4-BE49-F238E27FC236}">
                    <a16:creationId xmlns:a16="http://schemas.microsoft.com/office/drawing/2014/main" id="{6B198BD6-5945-E015-6AA7-528643A5B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11201" y="1151816"/>
                <a:ext cx="5438697" cy="3623532"/>
              </a:xfrm>
              <a:prstGeom prst="rect">
                <a:avLst/>
              </a:prstGeom>
            </p:spPr>
          </p:pic>
        </p:grpSp>
        <p:grpSp>
          <p:nvGrpSpPr>
            <p:cNvPr id="6" name="그룹 1024">
              <a:extLst>
                <a:ext uri="{FF2B5EF4-FFF2-40B4-BE49-F238E27FC236}">
                  <a16:creationId xmlns:a16="http://schemas.microsoft.com/office/drawing/2014/main" id="{747754A8-4EE9-4BF5-85F1-F25519A27A65}"/>
                </a:ext>
              </a:extLst>
            </p:cNvPr>
            <p:cNvGrpSpPr/>
            <p:nvPr/>
          </p:nvGrpSpPr>
          <p:grpSpPr>
            <a:xfrm>
              <a:off x="3877035" y="1562144"/>
              <a:ext cx="3012734" cy="1506367"/>
              <a:chOff x="702824" y="3721524"/>
              <a:chExt cx="4401832" cy="2200916"/>
            </a:xfrm>
          </p:grpSpPr>
          <p:pic>
            <p:nvPicPr>
              <p:cNvPr id="7" name="Object 67">
                <a:extLst>
                  <a:ext uri="{FF2B5EF4-FFF2-40B4-BE49-F238E27FC236}">
                    <a16:creationId xmlns:a16="http://schemas.microsoft.com/office/drawing/2014/main" id="{1AC10B36-832B-A54E-577B-68C886131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2824" y="3721524"/>
                <a:ext cx="4401832" cy="2200916"/>
              </a:xfrm>
              <a:prstGeom prst="rect">
                <a:avLst/>
              </a:prstGeom>
            </p:spPr>
          </p:pic>
        </p:grpSp>
        <p:grpSp>
          <p:nvGrpSpPr>
            <p:cNvPr id="22" name="그룹 1025">
              <a:extLst>
                <a:ext uri="{FF2B5EF4-FFF2-40B4-BE49-F238E27FC236}">
                  <a16:creationId xmlns:a16="http://schemas.microsoft.com/office/drawing/2014/main" id="{46813EFB-0E83-1084-7CA5-D5C90324D50E}"/>
                </a:ext>
              </a:extLst>
            </p:cNvPr>
            <p:cNvGrpSpPr/>
            <p:nvPr/>
          </p:nvGrpSpPr>
          <p:grpSpPr>
            <a:xfrm>
              <a:off x="7372681" y="1674021"/>
              <a:ext cx="3118443" cy="760121"/>
              <a:chOff x="10755626" y="3721524"/>
              <a:chExt cx="6171429" cy="1504286"/>
            </a:xfrm>
          </p:grpSpPr>
          <p:pic>
            <p:nvPicPr>
              <p:cNvPr id="23" name="Object 70">
                <a:extLst>
                  <a:ext uri="{FF2B5EF4-FFF2-40B4-BE49-F238E27FC236}">
                    <a16:creationId xmlns:a16="http://schemas.microsoft.com/office/drawing/2014/main" id="{39EC209E-B9A4-3AB0-D917-9468A2D77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755626" y="3721524"/>
                <a:ext cx="6171429" cy="1504286"/>
              </a:xfrm>
              <a:prstGeom prst="rect">
                <a:avLst/>
              </a:prstGeom>
            </p:spPr>
          </p:pic>
        </p:grpSp>
        <p:grpSp>
          <p:nvGrpSpPr>
            <p:cNvPr id="24" name="그룹 1026">
              <a:extLst>
                <a:ext uri="{FF2B5EF4-FFF2-40B4-BE49-F238E27FC236}">
                  <a16:creationId xmlns:a16="http://schemas.microsoft.com/office/drawing/2014/main" id="{3BBF3170-B97F-3DEA-1133-9FD3C270BFBC}"/>
                </a:ext>
              </a:extLst>
            </p:cNvPr>
            <p:cNvGrpSpPr/>
            <p:nvPr/>
          </p:nvGrpSpPr>
          <p:grpSpPr>
            <a:xfrm>
              <a:off x="4087420" y="2979501"/>
              <a:ext cx="2591964" cy="1619978"/>
              <a:chOff x="5864164" y="4146657"/>
              <a:chExt cx="4757742" cy="2973589"/>
            </a:xfrm>
          </p:grpSpPr>
          <p:pic>
            <p:nvPicPr>
              <p:cNvPr id="25" name="Object 73">
                <a:extLst>
                  <a:ext uri="{FF2B5EF4-FFF2-40B4-BE49-F238E27FC236}">
                    <a16:creationId xmlns:a16="http://schemas.microsoft.com/office/drawing/2014/main" id="{67DC2179-201F-A315-1F9D-8AA5FC8C2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64164" y="4146657"/>
                <a:ext cx="4757742" cy="2973589"/>
              </a:xfrm>
              <a:prstGeom prst="rect">
                <a:avLst/>
              </a:prstGeom>
            </p:spPr>
          </p:pic>
        </p:grpSp>
        <p:grpSp>
          <p:nvGrpSpPr>
            <p:cNvPr id="26" name="그룹 1027">
              <a:extLst>
                <a:ext uri="{FF2B5EF4-FFF2-40B4-BE49-F238E27FC236}">
                  <a16:creationId xmlns:a16="http://schemas.microsoft.com/office/drawing/2014/main" id="{46F3D9AA-2DB6-D96C-D020-EF3E8215D72A}"/>
                </a:ext>
              </a:extLst>
            </p:cNvPr>
            <p:cNvGrpSpPr/>
            <p:nvPr/>
          </p:nvGrpSpPr>
          <p:grpSpPr>
            <a:xfrm>
              <a:off x="1304993" y="3224447"/>
              <a:ext cx="1952434" cy="1314028"/>
              <a:chOff x="1111822" y="6716811"/>
              <a:chExt cx="3583836" cy="2411995"/>
            </a:xfrm>
          </p:grpSpPr>
          <p:pic>
            <p:nvPicPr>
              <p:cNvPr id="27" name="Object 76">
                <a:extLst>
                  <a:ext uri="{FF2B5EF4-FFF2-40B4-BE49-F238E27FC236}">
                    <a16:creationId xmlns:a16="http://schemas.microsoft.com/office/drawing/2014/main" id="{00DD7A9F-A6B0-E149-D76F-230DF874B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1822" y="6716811"/>
                <a:ext cx="3583836" cy="2411995"/>
              </a:xfrm>
              <a:prstGeom prst="rect">
                <a:avLst/>
              </a:prstGeom>
            </p:spPr>
          </p:pic>
        </p:grpSp>
        <p:grpSp>
          <p:nvGrpSpPr>
            <p:cNvPr id="30" name="그룹 1029">
              <a:extLst>
                <a:ext uri="{FF2B5EF4-FFF2-40B4-BE49-F238E27FC236}">
                  <a16:creationId xmlns:a16="http://schemas.microsoft.com/office/drawing/2014/main" id="{D45A3640-6005-D596-10ED-30F75345B10D}"/>
                </a:ext>
              </a:extLst>
            </p:cNvPr>
            <p:cNvGrpSpPr/>
            <p:nvPr/>
          </p:nvGrpSpPr>
          <p:grpSpPr>
            <a:xfrm>
              <a:off x="4201355" y="4868353"/>
              <a:ext cx="2207344" cy="1059525"/>
              <a:chOff x="6513459" y="7870035"/>
              <a:chExt cx="3459152" cy="1660393"/>
            </a:xfrm>
          </p:grpSpPr>
          <p:pic>
            <p:nvPicPr>
              <p:cNvPr id="31" name="Object 82">
                <a:extLst>
                  <a:ext uri="{FF2B5EF4-FFF2-40B4-BE49-F238E27FC236}">
                    <a16:creationId xmlns:a16="http://schemas.microsoft.com/office/drawing/2014/main" id="{CEC84834-1C17-F77F-F9A7-4E784F535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13459" y="7870035"/>
                <a:ext cx="3459152" cy="1660393"/>
              </a:xfrm>
              <a:prstGeom prst="rect">
                <a:avLst/>
              </a:prstGeom>
            </p:spPr>
          </p:pic>
        </p:grpSp>
        <p:pic>
          <p:nvPicPr>
            <p:cNvPr id="1028" name="Picture 4" descr="post-thumbnail">
              <a:extLst>
                <a:ext uri="{FF2B5EF4-FFF2-40B4-BE49-F238E27FC236}">
                  <a16:creationId xmlns:a16="http://schemas.microsoft.com/office/drawing/2014/main" id="{C3D6A878-416B-43B9-35BD-631BD2001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151" y="4868353"/>
              <a:ext cx="2243324" cy="1192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마이바티스(MyBatis) 동적 쿼리 Java로 만들기.">
              <a:extLst>
                <a:ext uri="{FF2B5EF4-FFF2-40B4-BE49-F238E27FC236}">
                  <a16:creationId xmlns:a16="http://schemas.microsoft.com/office/drawing/2014/main" id="{CDFC8C65-41B7-6FEF-4B3F-453F9604B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3952" y="2855076"/>
              <a:ext cx="2207344" cy="165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eb 공부] 무료 서버(server) 아파치 톰캣(Apache Tomcat)을 이클립스(eclipse)에 연동하기 : 네이버 블로그">
              <a:extLst>
                <a:ext uri="{FF2B5EF4-FFF2-40B4-BE49-F238E27FC236}">
                  <a16:creationId xmlns:a16="http://schemas.microsoft.com/office/drawing/2014/main" id="{D788C411-8E7B-13B7-988D-E91EE67EC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87" y="2586316"/>
              <a:ext cx="2099867" cy="2099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GitHub Logo, Git Hub Icon With Text On White Background 16833880 Vector Art  at Vecteezy">
              <a:extLst>
                <a:ext uri="{FF2B5EF4-FFF2-40B4-BE49-F238E27FC236}">
                  <a16:creationId xmlns:a16="http://schemas.microsoft.com/office/drawing/2014/main" id="{7DDE03A1-0D80-51DB-159C-F3C0962AC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113" y="4662758"/>
              <a:ext cx="2954594" cy="14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12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Project delivery capabilities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제공 기능</a:t>
            </a:r>
          </a:p>
        </p:txBody>
      </p:sp>
    </p:spTree>
    <p:extLst>
      <p:ext uri="{BB962C8B-B14F-4D97-AF65-F5344CB8AC3E}">
        <p14:creationId xmlns:p14="http://schemas.microsoft.com/office/powerpoint/2010/main" val="19856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E12ADC-7625-EF4C-7EA9-005F841E9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352942"/>
              </p:ext>
            </p:extLst>
          </p:nvPr>
        </p:nvGraphicFramePr>
        <p:xfrm>
          <a:off x="589280" y="1422730"/>
          <a:ext cx="11054080" cy="514095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936685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654355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95458">
                <a:tc rowSpan="6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회원관리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회원가입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아이디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비밀번호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이름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반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주소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이메일 등 개인정보를 받아 회원가입 처리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395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로그인 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로그아웃</a:t>
                      </a: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ID/PW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로 로그인 화면에서 로그인하고 메인 화면에서 로그아웃 처리</a:t>
                      </a: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395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 / PW 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찾기</a:t>
                      </a: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와 이메일 등 개인정보를 이용하여 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 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또는 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PW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를 찾는 기능</a:t>
                      </a: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395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회원정보 수정</a:t>
                      </a: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와 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PW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가 일치하면 프로필 사진 및 수정하고 싶은 회원정보 수정</a:t>
                      </a: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395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마이 페이지</a:t>
                      </a: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기본적인 회원정보 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알림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 </a:t>
                      </a:r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ON OFF</a:t>
                      </a:r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395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내 글 모음</a:t>
                      </a: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내가 쓴 </a:t>
                      </a:r>
                      <a:r>
                        <a:rPr lang="ko-KR" altLang="en-US" sz="1600" b="0" dirty="0" err="1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</a:t>
                      </a:r>
                      <a:r>
                        <a:rPr lang="en-US" altLang="ko-KR" sz="16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6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내가 쓴 댓글</a:t>
                      </a:r>
                      <a:r>
                        <a:rPr lang="en-US" altLang="ko-KR" sz="16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6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내가 추천한 </a:t>
                      </a:r>
                      <a:r>
                        <a:rPr lang="ko-KR" altLang="en-US" sz="1600" b="0" dirty="0" err="1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</a:t>
                      </a:r>
                      <a:r>
                        <a:rPr lang="ko-KR" altLang="en-US" sz="16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리스트</a:t>
                      </a:r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395458">
                <a:tc rowSpan="6"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891010"/>
                  </a:ext>
                </a:extLst>
              </a:tr>
              <a:tr h="395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69908"/>
                  </a:ext>
                </a:extLst>
              </a:tr>
              <a:tr h="395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531891"/>
                  </a:ext>
                </a:extLst>
              </a:tr>
              <a:tr h="395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652156"/>
                  </a:ext>
                </a:extLst>
              </a:tr>
              <a:tr h="395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343483"/>
                  </a:ext>
                </a:extLst>
              </a:tr>
              <a:tr h="395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653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03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35951" y="-1766927"/>
            <a:ext cx="24350578" cy="113737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92" y="-51571"/>
            <a:ext cx="4950945" cy="12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8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082173" y="-3419428"/>
            <a:ext cx="24389643" cy="136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4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095244" y="-4606908"/>
            <a:ext cx="24380975" cy="184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002ACC4-8B5E-3AD4-0E13-7FF65B0050F8}"/>
              </a:ext>
            </a:extLst>
          </p:cNvPr>
          <p:cNvSpPr/>
          <p:nvPr/>
        </p:nvSpPr>
        <p:spPr>
          <a:xfrm>
            <a:off x="0" y="0"/>
            <a:ext cx="12192000" cy="103981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8776C-EACC-77F3-7539-BC5F5AE0675E}"/>
              </a:ext>
            </a:extLst>
          </p:cNvPr>
          <p:cNvSpPr/>
          <p:nvPr/>
        </p:nvSpPr>
        <p:spPr>
          <a:xfrm>
            <a:off x="-14287" y="1039812"/>
            <a:ext cx="4151313" cy="58181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94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2C78C-A1D1-5128-85FD-83B7E5D06675}"/>
              </a:ext>
            </a:extLst>
          </p:cNvPr>
          <p:cNvSpPr txBox="1"/>
          <p:nvPr/>
        </p:nvSpPr>
        <p:spPr>
          <a:xfrm>
            <a:off x="2451172" y="1359385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F975-38E8-09E1-9E8B-A09E84C4F191}"/>
              </a:ext>
            </a:extLst>
          </p:cNvPr>
          <p:cNvSpPr txBox="1"/>
          <p:nvPr/>
        </p:nvSpPr>
        <p:spPr>
          <a:xfrm>
            <a:off x="4436163" y="1374535"/>
            <a:ext cx="1403269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8B76B-4EC8-9F7A-5866-3DF4F58B64C7}"/>
              </a:ext>
            </a:extLst>
          </p:cNvPr>
          <p:cNvSpPr txBox="1"/>
          <p:nvPr/>
        </p:nvSpPr>
        <p:spPr>
          <a:xfrm>
            <a:off x="2451172" y="2106698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C58E9-C8B4-53BC-4319-8CE721D826C0}"/>
              </a:ext>
            </a:extLst>
          </p:cNvPr>
          <p:cNvSpPr txBox="1"/>
          <p:nvPr/>
        </p:nvSpPr>
        <p:spPr>
          <a:xfrm>
            <a:off x="4436163" y="2117752"/>
            <a:ext cx="10310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3C2CD-256C-E9FA-4583-CFCF1DF3F3EA}"/>
              </a:ext>
            </a:extLst>
          </p:cNvPr>
          <p:cNvSpPr txBox="1"/>
          <p:nvPr/>
        </p:nvSpPr>
        <p:spPr>
          <a:xfrm>
            <a:off x="2451172" y="2854011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</a:t>
            </a:r>
            <a:r>
              <a:rPr lang="ko-KR" altLang="en-US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F8E93-143C-A21A-9FAA-8B5711B2BC1F}"/>
              </a:ext>
            </a:extLst>
          </p:cNvPr>
          <p:cNvSpPr txBox="1"/>
          <p:nvPr/>
        </p:nvSpPr>
        <p:spPr>
          <a:xfrm>
            <a:off x="4436163" y="2868664"/>
            <a:ext cx="10310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 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3601324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3619576"/>
            <a:ext cx="18364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 lang="ko-KR" altLang="en-US" spc="-80" dirty="0" err="1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제공기능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CONTENTS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4348637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5095950"/>
            <a:ext cx="143821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5843261"/>
            <a:ext cx="143821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5121400"/>
            <a:ext cx="9900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4370488"/>
            <a:ext cx="16350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프로세스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5872311"/>
            <a:ext cx="9900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화면설정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1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082173" y="-3449886"/>
            <a:ext cx="24389643" cy="137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System Process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프로세스</a:t>
            </a:r>
          </a:p>
        </p:txBody>
      </p:sp>
    </p:spTree>
    <p:extLst>
      <p:ext uri="{BB962C8B-B14F-4D97-AF65-F5344CB8AC3E}">
        <p14:creationId xmlns:p14="http://schemas.microsoft.com/office/powerpoint/2010/main" val="202497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AB523D-68F2-BB43-42F6-075A1D10A1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D46D5-50C4-7263-1779-400B1C950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시스템 프로세스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F712B3-DC46-F9CB-2128-CDDE63911CC2}"/>
              </a:ext>
            </a:extLst>
          </p:cNvPr>
          <p:cNvSpPr/>
          <p:nvPr/>
        </p:nvSpPr>
        <p:spPr>
          <a:xfrm>
            <a:off x="458459" y="1630688"/>
            <a:ext cx="2805851" cy="49452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4B67E7-784D-113F-0C77-466DD1924536}"/>
              </a:ext>
            </a:extLst>
          </p:cNvPr>
          <p:cNvSpPr/>
          <p:nvPr/>
        </p:nvSpPr>
        <p:spPr>
          <a:xfrm>
            <a:off x="1395469" y="1484851"/>
            <a:ext cx="931830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회원관리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87D57F-A8F7-FB58-DFB4-368977F6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50" y="1971559"/>
            <a:ext cx="721889" cy="7337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2015053" y="2682126"/>
            <a:ext cx="1069146" cy="37981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7FF76-DD5B-909C-333B-97F1BB65BC9D}"/>
              </a:ext>
            </a:extLst>
          </p:cNvPr>
          <p:cNvSpPr/>
          <p:nvPr/>
        </p:nvSpPr>
        <p:spPr>
          <a:xfrm>
            <a:off x="2015052" y="4572155"/>
            <a:ext cx="1133705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ID/PW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찾기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8750A7-1CF7-4199-B65C-FA2C9867163F}"/>
              </a:ext>
            </a:extLst>
          </p:cNvPr>
          <p:cNvSpPr/>
          <p:nvPr/>
        </p:nvSpPr>
        <p:spPr>
          <a:xfrm>
            <a:off x="796210" y="2705282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사용자</a:t>
            </a:r>
          </a:p>
        </p:txBody>
      </p:sp>
      <p:cxnSp>
        <p:nvCxnSpPr>
          <p:cNvPr id="10" name="꺾인 연결선 28">
            <a:extLst>
              <a:ext uri="{FF2B5EF4-FFF2-40B4-BE49-F238E27FC236}">
                <a16:creationId xmlns:a16="http://schemas.microsoft.com/office/drawing/2014/main" id="{57CB6FC6-53F3-54B8-EB82-7706184B04C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1529840" y="2872034"/>
            <a:ext cx="485213" cy="3684"/>
          </a:xfrm>
          <a:prstGeom prst="bent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31">
            <a:extLst>
              <a:ext uri="{FF2B5EF4-FFF2-40B4-BE49-F238E27FC236}">
                <a16:creationId xmlns:a16="http://schemas.microsoft.com/office/drawing/2014/main" id="{CF53A5CD-0F4D-48C7-31D5-735668805AA5}"/>
              </a:ext>
            </a:extLst>
          </p:cNvPr>
          <p:cNvCxnSpPr>
            <a:stCxn id="14" idx="1"/>
            <a:endCxn id="12" idx="1"/>
          </p:cNvCxnSpPr>
          <p:nvPr/>
        </p:nvCxnSpPr>
        <p:spPr>
          <a:xfrm rot="10800000" flipV="1">
            <a:off x="2067345" y="3890290"/>
            <a:ext cx="1606" cy="1811368"/>
          </a:xfrm>
          <a:prstGeom prst="bentConnector3">
            <a:avLst>
              <a:gd name="adj1" fmla="val 14334122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20BB8-42D3-95C7-69A6-EF0C3926621C}"/>
              </a:ext>
            </a:extLst>
          </p:cNvPr>
          <p:cNvSpPr/>
          <p:nvPr/>
        </p:nvSpPr>
        <p:spPr>
          <a:xfrm>
            <a:off x="2067345" y="5496681"/>
            <a:ext cx="93183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로그아웃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868ACB-01C2-204B-65D4-D3DA8A7F0ADB}"/>
              </a:ext>
            </a:extLst>
          </p:cNvPr>
          <p:cNvGrpSpPr/>
          <p:nvPr/>
        </p:nvGrpSpPr>
        <p:grpSpPr>
          <a:xfrm>
            <a:off x="2068951" y="3695451"/>
            <a:ext cx="931830" cy="389677"/>
            <a:chOff x="1533615" y="2225326"/>
            <a:chExt cx="1187216" cy="49647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CA01AB-B686-6D47-2CD9-67B6092BA4A0}"/>
                </a:ext>
              </a:extLst>
            </p:cNvPr>
            <p:cNvSpPr/>
            <p:nvPr/>
          </p:nvSpPr>
          <p:spPr>
            <a:xfrm>
              <a:off x="1533615" y="2225326"/>
              <a:ext cx="1187216" cy="496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로그인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65BA4D0-3287-E172-D4B1-8EBC0A1F4876}"/>
                </a:ext>
              </a:extLst>
            </p:cNvPr>
            <p:cNvSpPr/>
            <p:nvPr/>
          </p:nvSpPr>
          <p:spPr>
            <a:xfrm>
              <a:off x="2559879" y="2466314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cxnSp>
        <p:nvCxnSpPr>
          <p:cNvPr id="23" name="꺾인 연결선 29">
            <a:extLst>
              <a:ext uri="{FF2B5EF4-FFF2-40B4-BE49-F238E27FC236}">
                <a16:creationId xmlns:a16="http://schemas.microsoft.com/office/drawing/2014/main" id="{AC649EFD-0230-5D9C-CD73-949C77FCD9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1046" y="3397180"/>
            <a:ext cx="596539" cy="1"/>
          </a:xfrm>
          <a:prstGeom prst="bent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340FAF-7D32-4237-0D4C-9C8D92B1F77F}"/>
              </a:ext>
            </a:extLst>
          </p:cNvPr>
          <p:cNvCxnSpPr>
            <a:cxnSpLocks/>
          </p:cNvCxnSpPr>
          <p:nvPr/>
        </p:nvCxnSpPr>
        <p:spPr>
          <a:xfrm>
            <a:off x="2601918" y="4103310"/>
            <a:ext cx="7397" cy="4688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EA2F3D-FBB3-EBDF-FF05-34CE98A75910}"/>
              </a:ext>
            </a:extLst>
          </p:cNvPr>
          <p:cNvSpPr/>
          <p:nvPr/>
        </p:nvSpPr>
        <p:spPr>
          <a:xfrm>
            <a:off x="3508829" y="1612505"/>
            <a:ext cx="4079309" cy="49452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AED153-BA18-0646-9438-91362ED46E14}"/>
              </a:ext>
            </a:extLst>
          </p:cNvPr>
          <p:cNvSpPr/>
          <p:nvPr/>
        </p:nvSpPr>
        <p:spPr>
          <a:xfrm>
            <a:off x="5044396" y="1465783"/>
            <a:ext cx="1008174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MAIN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화면</a:t>
            </a: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568F459C-DE9E-EDB0-5B3D-880F79BD46C2}"/>
              </a:ext>
            </a:extLst>
          </p:cNvPr>
          <p:cNvSpPr/>
          <p:nvPr/>
        </p:nvSpPr>
        <p:spPr>
          <a:xfrm>
            <a:off x="3804674" y="1836569"/>
            <a:ext cx="3451532" cy="235176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A65621-1E52-D676-D902-72ACF1D16BEE}"/>
              </a:ext>
            </a:extLst>
          </p:cNvPr>
          <p:cNvSpPr/>
          <p:nvPr/>
        </p:nvSpPr>
        <p:spPr>
          <a:xfrm>
            <a:off x="5215337" y="2129733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팀장권한부여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8E686B-4FC0-6DBB-CACE-4B3C2F07470B}"/>
              </a:ext>
            </a:extLst>
          </p:cNvPr>
          <p:cNvSpPr/>
          <p:nvPr/>
        </p:nvSpPr>
        <p:spPr>
          <a:xfrm>
            <a:off x="5210628" y="2890755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endParaRPr lang="en-US" altLang="ko-KR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승인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1E440F-A22A-AAC9-9D77-ACC271AC9605}"/>
              </a:ext>
            </a:extLst>
          </p:cNvPr>
          <p:cNvSpPr/>
          <p:nvPr/>
        </p:nvSpPr>
        <p:spPr>
          <a:xfrm>
            <a:off x="5187046" y="3598115"/>
            <a:ext cx="129485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FA9E15-A3FB-B1F5-15AC-B332DE0420B7}"/>
              </a:ext>
            </a:extLst>
          </p:cNvPr>
          <p:cNvSpPr/>
          <p:nvPr/>
        </p:nvSpPr>
        <p:spPr>
          <a:xfrm>
            <a:off x="7830589" y="1612505"/>
            <a:ext cx="4079309" cy="49452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6C09AC-7CE6-8E29-CA82-F17D8F396B12}"/>
              </a:ext>
            </a:extLst>
          </p:cNvPr>
          <p:cNvSpPr/>
          <p:nvPr/>
        </p:nvSpPr>
        <p:spPr>
          <a:xfrm>
            <a:off x="9076753" y="1484851"/>
            <a:ext cx="1586979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화면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67E7AD-4587-EE4B-BC43-B7E29037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0" y="1971559"/>
            <a:ext cx="721889" cy="73372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13ACBB-C482-0A6E-898C-4016EBC56FCB}"/>
              </a:ext>
            </a:extLst>
          </p:cNvPr>
          <p:cNvSpPr/>
          <p:nvPr/>
        </p:nvSpPr>
        <p:spPr>
          <a:xfrm>
            <a:off x="3997940" y="2705282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</a:p>
        </p:txBody>
      </p:sp>
      <p:cxnSp>
        <p:nvCxnSpPr>
          <p:cNvPr id="55" name="꺾인 연결선 30">
            <a:extLst>
              <a:ext uri="{FF2B5EF4-FFF2-40B4-BE49-F238E27FC236}">
                <a16:creationId xmlns:a16="http://schemas.microsoft.com/office/drawing/2014/main" id="{9794D2CE-DDEF-CFD6-A376-4B2E15B40D68}"/>
              </a:ext>
            </a:extLst>
          </p:cNvPr>
          <p:cNvCxnSpPr>
            <a:cxnSpLocks/>
          </p:cNvCxnSpPr>
          <p:nvPr/>
        </p:nvCxnSpPr>
        <p:spPr>
          <a:xfrm flipV="1">
            <a:off x="3000781" y="2846222"/>
            <a:ext cx="997159" cy="101457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D61CEDA9-3DF7-29D4-D49E-E953AEA5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0" y="4287733"/>
            <a:ext cx="721889" cy="733723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8A0C43-9484-90DC-98DB-377657791AA0}"/>
              </a:ext>
            </a:extLst>
          </p:cNvPr>
          <p:cNvSpPr/>
          <p:nvPr/>
        </p:nvSpPr>
        <p:spPr>
          <a:xfrm>
            <a:off x="3997940" y="5021456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회원</a:t>
            </a:r>
          </a:p>
        </p:txBody>
      </p:sp>
      <p:cxnSp>
        <p:nvCxnSpPr>
          <p:cNvPr id="78" name="꺾인 연결선 56">
            <a:extLst>
              <a:ext uri="{FF2B5EF4-FFF2-40B4-BE49-F238E27FC236}">
                <a16:creationId xmlns:a16="http://schemas.microsoft.com/office/drawing/2014/main" id="{B6B6D3C7-562B-F642-6C38-81CFBD101989}"/>
              </a:ext>
            </a:extLst>
          </p:cNvPr>
          <p:cNvCxnSpPr>
            <a:cxnSpLocks/>
          </p:cNvCxnSpPr>
          <p:nvPr/>
        </p:nvCxnSpPr>
        <p:spPr>
          <a:xfrm>
            <a:off x="3000781" y="3909954"/>
            <a:ext cx="997159" cy="1301602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82759D6-4ED6-3AB7-96AF-9891825D9E12}"/>
              </a:ext>
            </a:extLst>
          </p:cNvPr>
          <p:cNvSpPr/>
          <p:nvPr/>
        </p:nvSpPr>
        <p:spPr>
          <a:xfrm>
            <a:off x="5179469" y="4369263"/>
            <a:ext cx="1636563" cy="8298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전체게시판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공용게시판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Q&amp;A </a:t>
            </a:r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12A479B-413E-3218-C6D9-5E161F51A49F}"/>
              </a:ext>
            </a:extLst>
          </p:cNvPr>
          <p:cNvSpPr/>
          <p:nvPr/>
        </p:nvSpPr>
        <p:spPr>
          <a:xfrm>
            <a:off x="4006392" y="5908968"/>
            <a:ext cx="931830" cy="4919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To-Do List</a:t>
            </a:r>
            <a:endParaRPr lang="ko-KR" altLang="en-US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C26F119-5327-7B5E-C117-AF7AF4F91364}"/>
              </a:ext>
            </a:extLst>
          </p:cNvPr>
          <p:cNvSpPr/>
          <p:nvPr/>
        </p:nvSpPr>
        <p:spPr>
          <a:xfrm>
            <a:off x="5187023" y="5447603"/>
            <a:ext cx="1636563" cy="4196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 프로젝트 조회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FA52737-10EB-E321-8C5E-0E990BD5AFC3}"/>
              </a:ext>
            </a:extLst>
          </p:cNvPr>
          <p:cNvSpPr/>
          <p:nvPr/>
        </p:nvSpPr>
        <p:spPr>
          <a:xfrm>
            <a:off x="4006392" y="5431935"/>
            <a:ext cx="93183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FF5F4A4-BC7D-EBC7-80EE-F729F33F0E7F}"/>
              </a:ext>
            </a:extLst>
          </p:cNvPr>
          <p:cNvSpPr/>
          <p:nvPr/>
        </p:nvSpPr>
        <p:spPr>
          <a:xfrm>
            <a:off x="5187024" y="5945935"/>
            <a:ext cx="1636562" cy="47237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알림</a:t>
            </a:r>
          </a:p>
        </p:txBody>
      </p:sp>
      <p:sp>
        <p:nvSpPr>
          <p:cNvPr id="88" name="모서리가 둥근 직사각형 6">
            <a:extLst>
              <a:ext uri="{FF2B5EF4-FFF2-40B4-BE49-F238E27FC236}">
                <a16:creationId xmlns:a16="http://schemas.microsoft.com/office/drawing/2014/main" id="{E6A9BDCA-6E04-46B0-AA22-804D7918B79C}"/>
              </a:ext>
            </a:extLst>
          </p:cNvPr>
          <p:cNvSpPr/>
          <p:nvPr/>
        </p:nvSpPr>
        <p:spPr>
          <a:xfrm>
            <a:off x="8288776" y="3611391"/>
            <a:ext cx="3282934" cy="287668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9" name="모서리가 둥근 직사각형 53">
            <a:extLst>
              <a:ext uri="{FF2B5EF4-FFF2-40B4-BE49-F238E27FC236}">
                <a16:creationId xmlns:a16="http://schemas.microsoft.com/office/drawing/2014/main" id="{F63C10D5-DBAA-57EE-5687-CFE46BC2B64B}"/>
              </a:ext>
            </a:extLst>
          </p:cNvPr>
          <p:cNvSpPr/>
          <p:nvPr/>
        </p:nvSpPr>
        <p:spPr>
          <a:xfrm>
            <a:off x="8286237" y="1866590"/>
            <a:ext cx="3288012" cy="16425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68" y="1961727"/>
            <a:ext cx="544592" cy="5009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8664252" y="2462706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09590E1-E4FE-B207-907F-937C0A575928}"/>
              </a:ext>
            </a:extLst>
          </p:cNvPr>
          <p:cNvGrpSpPr/>
          <p:nvPr/>
        </p:nvGrpSpPr>
        <p:grpSpPr>
          <a:xfrm>
            <a:off x="9451723" y="2263006"/>
            <a:ext cx="1755346" cy="649584"/>
            <a:chOff x="9121496" y="1277198"/>
            <a:chExt cx="1933125" cy="546447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890E8E-336A-D96E-DC95-6B1DF8D11142}"/>
                </a:ext>
              </a:extLst>
            </p:cNvPr>
            <p:cNvSpPr/>
            <p:nvPr/>
          </p:nvSpPr>
          <p:spPr>
            <a:xfrm>
              <a:off x="9121496" y="1277198"/>
              <a:ext cx="1933125" cy="5464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생성 신청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AA116B6-4200-FDCB-A7A5-0031D1C776B7}"/>
                </a:ext>
              </a:extLst>
            </p:cNvPr>
            <p:cNvSpPr/>
            <p:nvPr/>
          </p:nvSpPr>
          <p:spPr>
            <a:xfrm>
              <a:off x="9121496" y="1451907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7B31C6B-4D3F-7C9C-2157-D7603B4D8F2C}"/>
              </a:ext>
            </a:extLst>
          </p:cNvPr>
          <p:cNvSpPr/>
          <p:nvPr/>
        </p:nvSpPr>
        <p:spPr>
          <a:xfrm>
            <a:off x="9452847" y="3017831"/>
            <a:ext cx="1754222" cy="4385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단계별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프로파일 생성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6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6481896" y="3648851"/>
            <a:ext cx="1669046" cy="32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7" name="꺾인 연결선 40">
            <a:extLst>
              <a:ext uri="{FF2B5EF4-FFF2-40B4-BE49-F238E27FC236}">
                <a16:creationId xmlns:a16="http://schemas.microsoft.com/office/drawing/2014/main" id="{7DD99624-D158-56A4-DF2B-F2616F6F0F05}"/>
              </a:ext>
            </a:extLst>
          </p:cNvPr>
          <p:cNvCxnSpPr>
            <a:cxnSpLocks/>
          </p:cNvCxnSpPr>
          <p:nvPr/>
        </p:nvCxnSpPr>
        <p:spPr>
          <a:xfrm>
            <a:off x="6496437" y="2354374"/>
            <a:ext cx="2161515" cy="206652"/>
          </a:xfrm>
          <a:prstGeom prst="bentConnector3">
            <a:avLst>
              <a:gd name="adj1" fmla="val 49545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>
            <a:extLst>
              <a:ext uri="{FF2B5EF4-FFF2-40B4-BE49-F238E27FC236}">
                <a16:creationId xmlns:a16="http://schemas.microsoft.com/office/drawing/2014/main" id="{6C13A2AD-0ABD-529B-AF44-74B08572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92" y="5731834"/>
            <a:ext cx="456039" cy="463515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8EA02D0-E4E2-738D-D310-50F63F3F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393" y="5731834"/>
            <a:ext cx="456039" cy="463515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FEC506F-48FC-DD5C-0F3B-5C8D2EDC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94" y="5731834"/>
            <a:ext cx="456039" cy="463515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5EC4C669-FD25-3AE6-783A-5CC228AD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195" y="5731834"/>
            <a:ext cx="456039" cy="46351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98548BF-DA0F-074D-2063-BE041CFD3BC1}"/>
              </a:ext>
            </a:extLst>
          </p:cNvPr>
          <p:cNvSpPr/>
          <p:nvPr/>
        </p:nvSpPr>
        <p:spPr>
          <a:xfrm>
            <a:off x="8667784" y="5767779"/>
            <a:ext cx="510287" cy="195812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788F9C-706E-F9D9-8C3E-931C991EF4AD}"/>
              </a:ext>
            </a:extLst>
          </p:cNvPr>
          <p:cNvSpPr/>
          <p:nvPr/>
        </p:nvSpPr>
        <p:spPr>
          <a:xfrm>
            <a:off x="9459312" y="3801961"/>
            <a:ext cx="1723706" cy="6638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상세 화면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작업문서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타임라인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02E94B9-FA27-A457-C46B-659CC6CCDB60}"/>
              </a:ext>
            </a:extLst>
          </p:cNvPr>
          <p:cNvSpPr/>
          <p:nvPr/>
        </p:nvSpPr>
        <p:spPr>
          <a:xfrm>
            <a:off x="9459313" y="4547614"/>
            <a:ext cx="1713438" cy="4270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용 캘린더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46966D3-7AB2-7B8F-694B-EC6DAA397E4C}"/>
              </a:ext>
            </a:extLst>
          </p:cNvPr>
          <p:cNvSpPr/>
          <p:nvPr/>
        </p:nvSpPr>
        <p:spPr>
          <a:xfrm>
            <a:off x="9459312" y="5089782"/>
            <a:ext cx="1717919" cy="53984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게시판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 자료 업무 보고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FC67514-834E-547E-63A8-8F566F6CA254}"/>
              </a:ext>
            </a:extLst>
          </p:cNvPr>
          <p:cNvSpPr/>
          <p:nvPr/>
        </p:nvSpPr>
        <p:spPr>
          <a:xfrm>
            <a:off x="8664252" y="3871579"/>
            <a:ext cx="552608" cy="4270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지정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0" name="꺾인 연결선 33">
            <a:extLst>
              <a:ext uri="{FF2B5EF4-FFF2-40B4-BE49-F238E27FC236}">
                <a16:creationId xmlns:a16="http://schemas.microsoft.com/office/drawing/2014/main" id="{6FFD0875-2EB3-0D83-E77D-C4584EABC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91729" y="2757132"/>
            <a:ext cx="2959995" cy="3975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0C7F6B20-A3F0-E17D-13F0-2EC01FA4F575}"/>
              </a:ext>
            </a:extLst>
          </p:cNvPr>
          <p:cNvCxnSpPr/>
          <p:nvPr/>
        </p:nvCxnSpPr>
        <p:spPr>
          <a:xfrm>
            <a:off x="9206074" y="2564453"/>
            <a:ext cx="248848" cy="148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F6E14E-7C2D-76E8-FAF3-9A8687867924}"/>
              </a:ext>
            </a:extLst>
          </p:cNvPr>
          <p:cNvCxnSpPr>
            <a:cxnSpLocks/>
            <a:stCxn id="91" idx="2"/>
            <a:endCxn id="118" idx="0"/>
          </p:cNvCxnSpPr>
          <p:nvPr/>
        </p:nvCxnSpPr>
        <p:spPr>
          <a:xfrm>
            <a:off x="8940556" y="2666785"/>
            <a:ext cx="0" cy="120479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B08536B-6D0B-B51F-4D76-BCF0C197C1B2}"/>
              </a:ext>
            </a:extLst>
          </p:cNvPr>
          <p:cNvCxnSpPr>
            <a:cxnSpLocks/>
            <a:stCxn id="118" idx="2"/>
            <a:endCxn id="114" idx="0"/>
          </p:cNvCxnSpPr>
          <p:nvPr/>
        </p:nvCxnSpPr>
        <p:spPr>
          <a:xfrm flipH="1">
            <a:off x="8922928" y="4298676"/>
            <a:ext cx="17628" cy="146910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9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Entity Relationship Diagram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ERD</a:t>
            </a:r>
            <a:endParaRPr lang="ko-KR" altLang="en-US" sz="54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9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B3B544-06D7-B7D7-A2EF-E73ADFC37C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45BBC-6BF8-EBB5-0AAA-DE5EAC65A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34238-D42D-3C69-D95A-38DDC1F2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19" y="1125528"/>
            <a:ext cx="9407561" cy="53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27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Screen Description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 설명</a:t>
            </a:r>
            <a:endParaRPr lang="ko-KR" altLang="en-US" sz="54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73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 smtClean="0"/>
              <a:t>문경훈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944108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sz="15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5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회원 프로세스</a:t>
            </a:r>
            <a:endParaRPr lang="ko-KR" altLang="en-US" sz="1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3411" y="2873586"/>
            <a:ext cx="777134" cy="1063883"/>
            <a:chOff x="2288935" y="1576398"/>
            <a:chExt cx="777134" cy="1063883"/>
          </a:xfrm>
        </p:grpSpPr>
        <p:sp>
          <p:nvSpPr>
            <p:cNvPr id="5" name="직사각형 4"/>
            <p:cNvSpPr/>
            <p:nvPr/>
          </p:nvSpPr>
          <p:spPr>
            <a:xfrm>
              <a:off x="2288935" y="2324875"/>
              <a:ext cx="777134" cy="31540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500" b="1" dirty="0" smtClean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사용자</a:t>
              </a:r>
              <a:endParaRPr lang="ko-KR" altLang="en-US" sz="1500" b="1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24273" y="1576398"/>
              <a:ext cx="736405" cy="74847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1695893" y="2423052"/>
            <a:ext cx="1069146" cy="37981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6925879" y="2457862"/>
            <a:ext cx="1071048" cy="3242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1695893" y="1349586"/>
            <a:ext cx="1299648" cy="5414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 / PW </a:t>
            </a:r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찾기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3202545" y="2131309"/>
            <a:ext cx="1718749" cy="9719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DB </a:t>
            </a:r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 추가</a:t>
            </a:r>
            <a:endParaRPr lang="en-US" altLang="ko-KR" sz="1500" dirty="0" smtClean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(ID </a:t>
            </a:r>
            <a:r>
              <a:rPr lang="ko-KR" altLang="en-US" sz="1500" dirty="0" err="1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중복확인</a:t>
            </a:r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&amp; 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이메일 인증</a:t>
            </a:r>
            <a:r>
              <a:rPr lang="en-US" altLang="ko-KR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5220524" y="2427370"/>
            <a:ext cx="1277877" cy="37981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 성공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1687991" y="3744141"/>
            <a:ext cx="1318913" cy="42987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DB </a:t>
            </a:r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 인증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3487347" y="3749663"/>
            <a:ext cx="1733177" cy="425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회원정보 세션 생성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5727539" y="3759000"/>
            <a:ext cx="1732345" cy="38912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성공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3317796" y="1350786"/>
            <a:ext cx="1509199" cy="5402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이메일 인증하여 </a:t>
            </a:r>
            <a:r>
              <a:rPr lang="en-US" altLang="ko-KR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PW </a:t>
            </a:r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찾기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5914639" y="5280286"/>
            <a:ext cx="1358143" cy="84164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 글 모음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8153364" y="4590772"/>
            <a:ext cx="1899303" cy="54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내가 쓴 </a:t>
            </a:r>
            <a:r>
              <a:rPr lang="ko-KR" altLang="en-US" sz="1500" dirty="0" err="1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8153364" y="5429486"/>
            <a:ext cx="1899303" cy="54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내가 쓴 댓글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8153364" y="6184713"/>
            <a:ext cx="2237545" cy="54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내가 추천한 </a:t>
            </a:r>
            <a:r>
              <a:rPr lang="ko-KR" altLang="en-US" sz="1500" dirty="0" err="1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8153364" y="3567435"/>
            <a:ext cx="2106359" cy="7555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개인정보 및 </a:t>
            </a:r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알림</a:t>
            </a:r>
            <a:r>
              <a:rPr lang="en-US" altLang="ko-KR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채팅 </a:t>
            </a:r>
            <a:r>
              <a:rPr lang="en-US" altLang="ko-KR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ON, OFF</a:t>
            </a:r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수정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10504609" y="3622687"/>
            <a:ext cx="1687391" cy="6295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DB </a:t>
            </a:r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 정보 수정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4" name="꺾인 연결선 33"/>
          <p:cNvCxnSpPr>
            <a:stCxn id="6" idx="3"/>
            <a:endCxn id="7" idx="1"/>
          </p:cNvCxnSpPr>
          <p:nvPr/>
        </p:nvCxnSpPr>
        <p:spPr>
          <a:xfrm flipV="1">
            <a:off x="895154" y="2612960"/>
            <a:ext cx="800739" cy="6348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9" idx="3"/>
            <a:endCxn id="16" idx="1"/>
          </p:cNvCxnSpPr>
          <p:nvPr/>
        </p:nvCxnSpPr>
        <p:spPr>
          <a:xfrm>
            <a:off x="2995541" y="1620327"/>
            <a:ext cx="322255" cy="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3"/>
            <a:endCxn id="11" idx="1"/>
          </p:cNvCxnSpPr>
          <p:nvPr/>
        </p:nvCxnSpPr>
        <p:spPr>
          <a:xfrm>
            <a:off x="2765039" y="2612960"/>
            <a:ext cx="437506" cy="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1" idx="3"/>
            <a:endCxn id="12" idx="1"/>
          </p:cNvCxnSpPr>
          <p:nvPr/>
        </p:nvCxnSpPr>
        <p:spPr>
          <a:xfrm>
            <a:off x="4921294" y="2617278"/>
            <a:ext cx="299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2" idx="3"/>
            <a:endCxn id="8" idx="1"/>
          </p:cNvCxnSpPr>
          <p:nvPr/>
        </p:nvCxnSpPr>
        <p:spPr>
          <a:xfrm>
            <a:off x="6498401" y="2617278"/>
            <a:ext cx="427478" cy="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8" idx="2"/>
            <a:endCxn id="13" idx="0"/>
          </p:cNvCxnSpPr>
          <p:nvPr/>
        </p:nvCxnSpPr>
        <p:spPr>
          <a:xfrm rot="5400000">
            <a:off x="4423429" y="706167"/>
            <a:ext cx="961994" cy="51139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3" idx="3"/>
            <a:endCxn id="14" idx="1"/>
          </p:cNvCxnSpPr>
          <p:nvPr/>
        </p:nvCxnSpPr>
        <p:spPr>
          <a:xfrm>
            <a:off x="3006904" y="3959081"/>
            <a:ext cx="480443" cy="3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14" idx="3"/>
            <a:endCxn id="15" idx="1"/>
          </p:cNvCxnSpPr>
          <p:nvPr/>
        </p:nvCxnSpPr>
        <p:spPr>
          <a:xfrm flipV="1">
            <a:off x="5220524" y="3953560"/>
            <a:ext cx="507015" cy="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5" idx="3"/>
            <a:endCxn id="21" idx="1"/>
          </p:cNvCxnSpPr>
          <p:nvPr/>
        </p:nvCxnSpPr>
        <p:spPr>
          <a:xfrm flipV="1">
            <a:off x="7459884" y="3945227"/>
            <a:ext cx="693480" cy="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3"/>
            <a:endCxn id="22" idx="1"/>
          </p:cNvCxnSpPr>
          <p:nvPr/>
        </p:nvCxnSpPr>
        <p:spPr>
          <a:xfrm flipV="1">
            <a:off x="10259723" y="3937469"/>
            <a:ext cx="244886" cy="7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5" idx="2"/>
            <a:endCxn id="17" idx="0"/>
          </p:cNvCxnSpPr>
          <p:nvPr/>
        </p:nvCxnSpPr>
        <p:spPr>
          <a:xfrm flipH="1">
            <a:off x="6593711" y="4148120"/>
            <a:ext cx="1" cy="1132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/>
          <p:nvPr/>
        </p:nvCxnSpPr>
        <p:spPr>
          <a:xfrm>
            <a:off x="7272782" y="5770386"/>
            <a:ext cx="880582" cy="755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flipV="1">
            <a:off x="7272782" y="4793122"/>
            <a:ext cx="880582" cy="8387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17" idx="3"/>
            <a:endCxn id="19" idx="1"/>
          </p:cNvCxnSpPr>
          <p:nvPr/>
        </p:nvCxnSpPr>
        <p:spPr>
          <a:xfrm>
            <a:off x="7272782" y="5701111"/>
            <a:ext cx="880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8424405" y="2457862"/>
            <a:ext cx="1071048" cy="3242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세션 제거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9" name="직선 화살표 연결선 78"/>
          <p:cNvCxnSpPr>
            <a:stCxn id="8" idx="3"/>
            <a:endCxn id="78" idx="1"/>
          </p:cNvCxnSpPr>
          <p:nvPr/>
        </p:nvCxnSpPr>
        <p:spPr>
          <a:xfrm>
            <a:off x="7996927" y="2620005"/>
            <a:ext cx="427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9922931" y="2450816"/>
            <a:ext cx="1071048" cy="3242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로그아웃</a:t>
            </a:r>
            <a:endParaRPr lang="ko-KR" altLang="en-US" sz="15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83" name="직선 화살표 연결선 82"/>
          <p:cNvCxnSpPr>
            <a:stCxn id="78" idx="3"/>
            <a:endCxn id="82" idx="1"/>
          </p:cNvCxnSpPr>
          <p:nvPr/>
        </p:nvCxnSpPr>
        <p:spPr>
          <a:xfrm flipV="1">
            <a:off x="9495453" y="2612959"/>
            <a:ext cx="427478" cy="7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626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Session</a:t>
            </a:r>
            <a:r>
              <a:rPr lang="ko-KR" altLang="en-US" dirty="0"/>
              <a:t>을 사용하여 로그인 구현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71487" y="2356432"/>
            <a:ext cx="1885950" cy="2332351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35" y="2746764"/>
            <a:ext cx="1219017" cy="1047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047" y="20024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03041" y="18177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296" y="38787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5"/>
                </a:solidFill>
              </a:rPr>
              <a:t>회원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429123" y="1954797"/>
            <a:ext cx="9364121" cy="3679433"/>
            <a:chOff x="2443163" y="1744740"/>
            <a:chExt cx="9364121" cy="3679433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201556" y="2167992"/>
              <a:ext cx="4077385" cy="2243138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32115" y="2640163"/>
              <a:ext cx="14381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1. </a:t>
              </a:r>
              <a:r>
                <a:rPr lang="ko-KR" altLang="en-US" sz="1400" dirty="0"/>
                <a:t>로그인</a:t>
              </a:r>
              <a:r>
                <a:rPr lang="en-US" altLang="ko-KR" sz="1400" dirty="0"/>
                <a:t/>
              </a:r>
              <a:br>
                <a:rPr lang="en-US" altLang="ko-KR" sz="1400" dirty="0"/>
              </a:br>
              <a:r>
                <a:rPr lang="en-US" altLang="ko-KR" sz="1400" dirty="0"/>
                <a:t>(request)</a:t>
              </a:r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2646943" y="3201455"/>
              <a:ext cx="1314450" cy="28574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316" y="2535504"/>
              <a:ext cx="1405862" cy="1469764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 rot="20965131">
              <a:off x="8576864" y="2378877"/>
              <a:ext cx="1314450" cy="28574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1006181">
              <a:off x="8334781" y="2009134"/>
              <a:ext cx="16802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2. </a:t>
              </a:r>
              <a:r>
                <a:rPr lang="ko-KR" altLang="en-US" dirty="0"/>
                <a:t>사용자 확인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1898" y="1744740"/>
              <a:ext cx="1625386" cy="1657572"/>
            </a:xfrm>
            <a:prstGeom prst="rect">
              <a:avLst/>
            </a:prstGeom>
          </p:spPr>
        </p:pic>
        <p:sp>
          <p:nvSpPr>
            <p:cNvPr id="17" name="오른쪽 화살표 16"/>
            <p:cNvSpPr/>
            <p:nvPr/>
          </p:nvSpPr>
          <p:spPr>
            <a:xfrm rot="10241772">
              <a:off x="8591318" y="2851138"/>
              <a:ext cx="1314450" cy="285749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47279" y="3874156"/>
              <a:ext cx="1416813" cy="1550017"/>
            </a:xfrm>
            <a:prstGeom prst="rect">
              <a:avLst/>
            </a:prstGeom>
          </p:spPr>
        </p:pic>
        <p:sp>
          <p:nvSpPr>
            <p:cNvPr id="19" name="오른쪽 화살표 18"/>
            <p:cNvSpPr/>
            <p:nvPr/>
          </p:nvSpPr>
          <p:spPr>
            <a:xfrm rot="707256">
              <a:off x="8655885" y="3915947"/>
              <a:ext cx="1314450" cy="28574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 rot="11464814">
              <a:off x="8655763" y="4279389"/>
              <a:ext cx="1314450" cy="285749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rot="565193">
              <a:off x="8329037" y="3600033"/>
              <a:ext cx="2454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회원정보 세션 생성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 rot="565193">
              <a:off x="8467014" y="4638175"/>
              <a:ext cx="17588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4. </a:t>
              </a:r>
              <a:r>
                <a:rPr lang="ko-KR" altLang="en-US" dirty="0"/>
                <a:t>세션 </a:t>
              </a:r>
              <a:r>
                <a:rPr lang="en-US" altLang="ko-KR" dirty="0"/>
                <a:t>ID </a:t>
              </a:r>
              <a:r>
                <a:rPr lang="ko-KR" altLang="en-US" dirty="0"/>
                <a:t>발급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43163" y="3801820"/>
              <a:ext cx="18352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5. </a:t>
              </a:r>
              <a:r>
                <a:rPr lang="ko-KR" altLang="en-US" sz="1400" dirty="0"/>
                <a:t>응답 </a:t>
              </a:r>
              <a:r>
                <a:rPr lang="en-US" altLang="ko-KR" sz="1400" dirty="0"/>
                <a:t>(+ </a:t>
              </a:r>
              <a:r>
                <a:rPr lang="ko-KR" altLang="en-US" sz="1400" dirty="0"/>
                <a:t>세션 </a:t>
              </a:r>
              <a:r>
                <a:rPr lang="en-US" altLang="ko-KR" sz="1400" dirty="0"/>
                <a:t>ID)</a:t>
              </a:r>
              <a:br>
                <a:rPr lang="en-US" altLang="ko-KR" sz="1400" dirty="0"/>
              </a:br>
              <a:r>
                <a:rPr lang="en-US" altLang="ko-KR" sz="1400" dirty="0"/>
                <a:t>(response)</a:t>
              </a:r>
            </a:p>
          </p:txBody>
        </p:sp>
        <p:sp>
          <p:nvSpPr>
            <p:cNvPr id="24" name="오른쪽 화살표 23"/>
            <p:cNvSpPr/>
            <p:nvPr/>
          </p:nvSpPr>
          <p:spPr>
            <a:xfrm rot="10800000">
              <a:off x="2631292" y="3503689"/>
              <a:ext cx="1314450" cy="285749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15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InterCeptor</a:t>
            </a:r>
            <a:r>
              <a:rPr lang="ko-KR" altLang="en-US" dirty="0"/>
              <a:t>를 사용하여 페이지 접근 </a:t>
            </a:r>
            <a:r>
              <a:rPr lang="ko-KR" altLang="en-US" dirty="0" smtClean="0"/>
              <a:t>제한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2357" y="2187104"/>
            <a:ext cx="1681301" cy="2987373"/>
            <a:chOff x="400050" y="2143125"/>
            <a:chExt cx="1843087" cy="308610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00050" y="2512457"/>
              <a:ext cx="1843087" cy="2716769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4" y="3172629"/>
              <a:ext cx="1219017" cy="1047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0608" y="214312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클라이언트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867818" y="3471653"/>
            <a:ext cx="1438154" cy="655081"/>
            <a:chOff x="2555171" y="3441800"/>
            <a:chExt cx="1438154" cy="655081"/>
          </a:xfrm>
        </p:grpSpPr>
        <p:sp>
          <p:nvSpPr>
            <p:cNvPr id="9" name="TextBox 8"/>
            <p:cNvSpPr txBox="1"/>
            <p:nvPr/>
          </p:nvSpPr>
          <p:spPr>
            <a:xfrm>
              <a:off x="2555171" y="3441800"/>
              <a:ext cx="1438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페이지 접근</a:t>
              </a:r>
              <a:endParaRPr lang="en-US" altLang="ko-KR" dirty="0"/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2558793" y="3811132"/>
              <a:ext cx="1314450" cy="28574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3305972" y="1547126"/>
            <a:ext cx="8741026" cy="5127619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437811" y="2567677"/>
            <a:ext cx="1434531" cy="28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Dispatcher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Servlet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53319" y="113856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38472" y="3225637"/>
            <a:ext cx="1537418" cy="136203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preHandler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211032" y="4273998"/>
            <a:ext cx="2353513" cy="2356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4880627" y="3906652"/>
            <a:ext cx="46835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035431" y="2470759"/>
            <a:ext cx="1636774" cy="28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InterCeptor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 rot="1569929">
            <a:off x="8386663" y="4749586"/>
            <a:ext cx="1044139" cy="400858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461025" y="2408330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11357" y="4468096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YES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6681782" y="3954005"/>
            <a:ext cx="46835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9128432" y="1705919"/>
            <a:ext cx="2019932" cy="2316051"/>
            <a:chOff x="9187097" y="1345508"/>
            <a:chExt cx="2332684" cy="2674652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187097" y="1345508"/>
              <a:ext cx="2332684" cy="26746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2593" y="1578726"/>
              <a:ext cx="1741691" cy="2208216"/>
            </a:xfrm>
            <a:prstGeom prst="rect">
              <a:avLst/>
            </a:prstGeom>
          </p:spPr>
        </p:pic>
      </p:grpSp>
      <p:sp>
        <p:nvSpPr>
          <p:cNvPr id="22" name="오른쪽 화살표 21"/>
          <p:cNvSpPr/>
          <p:nvPr/>
        </p:nvSpPr>
        <p:spPr>
          <a:xfrm rot="19934386">
            <a:off x="8288414" y="2660008"/>
            <a:ext cx="1169210" cy="3582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1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Project Introduction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22745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 폼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688265" y="1927123"/>
            <a:ext cx="3581738" cy="3281922"/>
            <a:chOff x="207847" y="903350"/>
            <a:chExt cx="3714979" cy="34040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437" y="1272682"/>
              <a:ext cx="3627389" cy="3034678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07847" y="903350"/>
              <a:ext cx="3422035" cy="3192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Bean </a:t>
              </a:r>
              <a:r>
                <a: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Validation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을 사용한 유효성 검사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707929" y="5503530"/>
            <a:ext cx="2659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Ajax</a:t>
            </a:r>
            <a:r>
              <a:rPr lang="ko-KR" altLang="en-US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활용한 이메일 </a:t>
            </a:r>
            <a:r>
              <a:rPr lang="ko-KR" altLang="en-US" sz="1400" dirty="0" err="1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인증처리</a:t>
            </a:r>
            <a:endParaRPr lang="ko-KR" altLang="en-US" sz="1400" dirty="0">
              <a:solidFill>
                <a:srgbClr val="21486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85823" y="2714876"/>
            <a:ext cx="2731316" cy="3188582"/>
            <a:chOff x="406192" y="1315789"/>
            <a:chExt cx="3254208" cy="3799013"/>
          </a:xfrm>
        </p:grpSpPr>
        <p:sp>
          <p:nvSpPr>
            <p:cNvPr id="12" name="TextBox 11"/>
            <p:cNvSpPr txBox="1"/>
            <p:nvPr/>
          </p:nvSpPr>
          <p:spPr>
            <a:xfrm>
              <a:off x="406192" y="1315789"/>
              <a:ext cx="2530982" cy="623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 smtClean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카카오 </a:t>
              </a:r>
              <a:r>
                <a:rPr lang="en-US" altLang="ko-KR" sz="1400" dirty="0" smtClean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API</a:t>
              </a:r>
              <a:r>
                <a:rPr lang="ko-KR" altLang="en-US" sz="1400" dirty="0" smtClean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사용하여 </a:t>
              </a:r>
              <a:endParaRPr lang="en-US" altLang="ko-KR" sz="1400" dirty="0" smtClean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r>
                <a:rPr lang="ko-KR" altLang="en-US" sz="1400" dirty="0" smtClean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간편하게 주소 입력</a:t>
              </a:r>
              <a:endParaRPr lang="ko-KR" altLang="en-US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192" y="2116468"/>
              <a:ext cx="3254208" cy="2998334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4877288" y="5489402"/>
            <a:ext cx="2120271" cy="729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356" y="1113620"/>
            <a:ext cx="4097821" cy="54575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7337" y="1219626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1. </a:t>
            </a:r>
            <a:r>
              <a:rPr lang="ko-KR" altLang="en-US" sz="1400" dirty="0" smtClean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아이디 </a:t>
            </a:r>
            <a:r>
              <a:rPr lang="ko-KR" altLang="en-US" sz="1400" dirty="0" err="1" smtClean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중복확인</a:t>
            </a:r>
            <a:endParaRPr lang="ko-KR" altLang="en-US" sz="1400" dirty="0">
              <a:solidFill>
                <a:srgbClr val="21486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8047" y="4920425"/>
            <a:ext cx="3608438" cy="98322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4" name="직선 화살표 연결선 23"/>
          <p:cNvCxnSpPr>
            <a:stCxn id="13" idx="3"/>
            <a:endCxn id="21" idx="1"/>
          </p:cNvCxnSpPr>
          <p:nvPr/>
        </p:nvCxnSpPr>
        <p:spPr>
          <a:xfrm>
            <a:off x="3117139" y="4645180"/>
            <a:ext cx="580908" cy="76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469626" y="1927123"/>
            <a:ext cx="527933" cy="271599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8" name="직선 화살표 연결선 27"/>
          <p:cNvCxnSpPr>
            <a:stCxn id="22" idx="1"/>
          </p:cNvCxnSpPr>
          <p:nvPr/>
        </p:nvCxnSpPr>
        <p:spPr>
          <a:xfrm flipH="1">
            <a:off x="6822081" y="1373515"/>
            <a:ext cx="865256" cy="55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714" y="5824960"/>
            <a:ext cx="3400745" cy="809377"/>
          </a:xfrm>
          <a:prstGeom prst="rect">
            <a:avLst/>
          </a:prstGeom>
        </p:spPr>
      </p:pic>
      <p:cxnSp>
        <p:nvCxnSpPr>
          <p:cNvPr id="32" name="직선 화살표 연결선 31"/>
          <p:cNvCxnSpPr>
            <a:stCxn id="10" idx="1"/>
          </p:cNvCxnSpPr>
          <p:nvPr/>
        </p:nvCxnSpPr>
        <p:spPr>
          <a:xfrm flipH="1" flipV="1">
            <a:off x="7108723" y="4778477"/>
            <a:ext cx="599206" cy="87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502304" y="4645180"/>
            <a:ext cx="606419" cy="25558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382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1" y="1366439"/>
            <a:ext cx="5696745" cy="270547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내가 쓴 </a:t>
            </a:r>
            <a:r>
              <a:rPr lang="ko-KR" altLang="en-US" dirty="0" err="1"/>
              <a:t>게시글</a:t>
            </a:r>
            <a:r>
              <a:rPr lang="en-US" altLang="ko-KR" dirty="0"/>
              <a:t> &amp; </a:t>
            </a:r>
            <a:r>
              <a:rPr lang="ko-KR" altLang="en-US" dirty="0"/>
              <a:t>추천한 </a:t>
            </a:r>
            <a:r>
              <a:rPr lang="ko-KR" altLang="en-US" dirty="0" err="1"/>
              <a:t>게시글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내가 쓴 </a:t>
            </a:r>
            <a:r>
              <a:rPr lang="ko-KR" altLang="en-US" dirty="0" smtClean="0"/>
              <a:t>댓글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416651" y="1832382"/>
            <a:ext cx="10487480" cy="4848218"/>
            <a:chOff x="416651" y="1585644"/>
            <a:chExt cx="10487480" cy="48482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651" y="4000264"/>
              <a:ext cx="5290086" cy="2433598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6516391" y="1585644"/>
              <a:ext cx="4387740" cy="1466473"/>
              <a:chOff x="6541199" y="2043306"/>
              <a:chExt cx="4387740" cy="146647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541199" y="3202002"/>
                <a:ext cx="43877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2. </a:t>
                </a:r>
                <a:r>
                  <a:rPr lang="ko-KR" altLang="en-US" sz="1400" dirty="0" smtClean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테이블 </a:t>
                </a:r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4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개를 </a:t>
                </a:r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Join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하여 게시판마다 내가 쓴 글 </a:t>
                </a:r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List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출력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541199" y="2043306"/>
                <a:ext cx="39966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1. </a:t>
                </a:r>
                <a:r>
                  <a:rPr lang="ko-KR" altLang="en-US" sz="1400" dirty="0" smtClean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모든 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게시판에 내가 쓴 글 검색기능과 총 검색 건수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6544569" y="3738654"/>
              <a:ext cx="3277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 smtClean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내가 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추천한 </a:t>
              </a:r>
              <a:r>
                <a:rPr lang="ko-KR" altLang="en-US" sz="1400" dirty="0" err="1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게시글과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댓글은 </a:t>
              </a:r>
              <a:endParaRPr lang="en-US" altLang="ko-KR" sz="1400" dirty="0" smtClean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r>
                <a:rPr lang="ko-KR" altLang="en-US" sz="1400" dirty="0" smtClean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테이블을 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따로 생성하여 관리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264554" y="1571297"/>
            <a:ext cx="2848842" cy="829949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3" name="직선 화살표 연결선 22"/>
          <p:cNvCxnSpPr>
            <a:stCxn id="13" idx="1"/>
            <a:endCxn id="22" idx="3"/>
          </p:cNvCxnSpPr>
          <p:nvPr/>
        </p:nvCxnSpPr>
        <p:spPr>
          <a:xfrm flipH="1">
            <a:off x="6113396" y="1986271"/>
            <a:ext cx="4029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15711" y="2448232"/>
            <a:ext cx="5291025" cy="149444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1" name="직선 화살표 연결선 30"/>
          <p:cNvCxnSpPr>
            <a:stCxn id="9" idx="1"/>
          </p:cNvCxnSpPr>
          <p:nvPr/>
        </p:nvCxnSpPr>
        <p:spPr>
          <a:xfrm flipH="1">
            <a:off x="5706736" y="3144967"/>
            <a:ext cx="809655" cy="18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15711" y="5403217"/>
            <a:ext cx="5291025" cy="127738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38" name="직선 화살표 연결선 37"/>
          <p:cNvCxnSpPr>
            <a:stCxn id="9" idx="1"/>
            <a:endCxn id="37" idx="3"/>
          </p:cNvCxnSpPr>
          <p:nvPr/>
        </p:nvCxnSpPr>
        <p:spPr>
          <a:xfrm flipH="1">
            <a:off x="5706736" y="3144967"/>
            <a:ext cx="809655" cy="289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563" y="4703607"/>
            <a:ext cx="4458100" cy="215439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6111562" y="4703607"/>
            <a:ext cx="4401436" cy="203503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696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78" y="1529894"/>
            <a:ext cx="9633045" cy="44519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내가 쓴 </a:t>
            </a:r>
            <a:r>
              <a:rPr lang="ko-KR" altLang="en-US" dirty="0" smtClean="0"/>
              <a:t>댓글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94063" y="1633827"/>
            <a:ext cx="8092853" cy="1184232"/>
            <a:chOff x="1445038" y="1603601"/>
            <a:chExt cx="10838721" cy="158603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5038" y="1665424"/>
              <a:ext cx="2772162" cy="152421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80159" y="1603601"/>
              <a:ext cx="7003600" cy="432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댓글 </a:t>
              </a:r>
              <a:r>
                <a:rPr lang="ko-KR" altLang="en-US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마다 번호를 붙여서 내가 쓴 댓글 클릭 시 해당 위치로 이동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79478" y="6012034"/>
            <a:ext cx="63866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 스크립트의 </a:t>
            </a:r>
            <a:r>
              <a:rPr lang="en-US" altLang="ko-KR" sz="15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offset() </a:t>
            </a:r>
            <a:r>
              <a:rPr lang="ko-KR" altLang="en-US" sz="1500" dirty="0" err="1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메소드로</a:t>
            </a:r>
            <a:r>
              <a:rPr lang="ko-KR" altLang="en-US" sz="15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선택한 태그의 위치를 반환 해주고 </a:t>
            </a:r>
          </a:p>
          <a:p>
            <a:r>
              <a:rPr lang="en-US" altLang="ko-KR" sz="15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animate()</a:t>
            </a:r>
            <a:r>
              <a:rPr lang="ko-KR" altLang="en-US" sz="15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이용해서 선택한 태그의 스크롤 위치를 지정해서 해당 위치로 이동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94063" y="1671657"/>
            <a:ext cx="2069866" cy="1228859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0" name="직선 화살표 연결선 19"/>
          <p:cNvCxnSpPr>
            <a:endCxn id="19" idx="3"/>
          </p:cNvCxnSpPr>
          <p:nvPr/>
        </p:nvCxnSpPr>
        <p:spPr>
          <a:xfrm flipH="1">
            <a:off x="3263929" y="1788227"/>
            <a:ext cx="793670" cy="49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115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 smtClean="0"/>
              <a:t>이광현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07812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작업보드</a:t>
            </a:r>
            <a:r>
              <a:rPr lang="ko-KR" altLang="en-US" dirty="0"/>
              <a:t> </a:t>
            </a:r>
            <a:r>
              <a:rPr lang="ko-KR" altLang="en-US" dirty="0" smtClean="0"/>
              <a:t>프로세스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9698" y="2717880"/>
            <a:ext cx="6772604" cy="3761559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296865" y="1435030"/>
            <a:ext cx="2773763" cy="732692"/>
          </a:xfrm>
          <a:prstGeom prst="wedgeRoundRectCallout">
            <a:avLst>
              <a:gd name="adj1" fmla="val 31903"/>
              <a:gd name="adj2" fmla="val 96289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380309" y="1526407"/>
            <a:ext cx="26376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project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의 시작일과 마감일을 가져와 </a:t>
            </a: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Date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타입 전처리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43002" y="1440890"/>
            <a:ext cx="2742363" cy="711758"/>
          </a:xfrm>
          <a:prstGeom prst="wedgeRoundRectCallout">
            <a:avLst>
              <a:gd name="adj1" fmla="val -31841"/>
              <a:gd name="adj2" fmla="val 106526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5363934" y="1522744"/>
            <a:ext cx="26376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의 상태의 합계를 </a:t>
            </a:r>
          </a:p>
          <a:p>
            <a:pPr lvl="0" algn="ctr">
              <a:defRPr/>
            </a:pP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가져와 그래프로 시각화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8939058" y="1459104"/>
            <a:ext cx="2742363" cy="711758"/>
          </a:xfrm>
          <a:prstGeom prst="wedgeRoundRectCallout">
            <a:avLst>
              <a:gd name="adj1" fmla="val -32096"/>
              <a:gd name="adj2" fmla="val 118810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8922098" y="1570475"/>
            <a:ext cx="27842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프로젝트의 각 </a:t>
            </a:r>
            <a:r>
              <a:rPr lang="ko-KR" altLang="en-US" sz="1500" dirty="0" smtClean="0">
                <a:latin typeface="Noto Sans KR" panose="020B0600000101010101" charset="-127"/>
                <a:ea typeface="Noto Sans KR" panose="020B0600000101010101" charset="-127"/>
              </a:rPr>
              <a:t>인원 별 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작업의 </a:t>
            </a:r>
            <a:endParaRPr lang="en-US" altLang="ko-KR" sz="15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500" dirty="0" smtClean="0">
                <a:latin typeface="Noto Sans KR" panose="020B0600000101010101" charset="-127"/>
                <a:ea typeface="Noto Sans KR" panose="020B0600000101010101" charset="-127"/>
              </a:rPr>
              <a:t>상태 별로 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그래프로 시각화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7472" y="2822228"/>
            <a:ext cx="2245759" cy="837046"/>
          </a:xfrm>
          <a:prstGeom prst="wedgeRoundRectCallout">
            <a:avLst>
              <a:gd name="adj1" fmla="val 66206"/>
              <a:gd name="adj2" fmla="val -20451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58929" y="2964074"/>
            <a:ext cx="24388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그래프는 </a:t>
            </a:r>
            <a:r>
              <a:rPr lang="en-US" altLang="ko-KR" sz="1500" dirty="0" err="1">
                <a:latin typeface="Noto Sans KR" panose="020B0600000101010101" charset="-127"/>
                <a:ea typeface="Noto Sans KR" panose="020B0600000101010101" charset="-127"/>
              </a:rPr>
              <a:t>javascript</a:t>
            </a: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 API </a:t>
            </a:r>
          </a:p>
          <a:p>
            <a:pPr lvl="0" algn="ctr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chart.js 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사용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20999" y="4126001"/>
            <a:ext cx="2392298" cy="1841882"/>
          </a:xfrm>
          <a:prstGeom prst="wedgeRoundRectCallout">
            <a:avLst>
              <a:gd name="adj1" fmla="val 53150"/>
              <a:gd name="adj2" fmla="val 63003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114555" y="4295481"/>
            <a:ext cx="243881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dirty="0" smtClean="0">
                <a:latin typeface="Noto Sans KR" panose="020B0600000101010101" charset="-127"/>
                <a:ea typeface="Noto Sans KR" panose="020B0600000101010101" charset="-127"/>
              </a:rPr>
              <a:t>작업 목록 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불러온 후 </a:t>
            </a:r>
          </a:p>
          <a:p>
            <a:pPr lvl="0" algn="ctr">
              <a:defRPr/>
            </a:pP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프로젝트 단계별 작업을 </a:t>
            </a: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Map&lt;String , List&lt;Task&gt;&gt;</a:t>
            </a:r>
          </a:p>
          <a:p>
            <a:pPr lvl="0" algn="ctr">
              <a:defRPr/>
            </a:pP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형태로 </a:t>
            </a:r>
            <a:r>
              <a:rPr lang="ko-KR" altLang="en-US" sz="1500" dirty="0" err="1">
                <a:latin typeface="Noto Sans KR" panose="020B0600000101010101" charset="-127"/>
                <a:ea typeface="Noto Sans KR" panose="020B0600000101010101" charset="-127"/>
              </a:rPr>
              <a:t>전처리하여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  <a:p>
            <a:pPr lvl="0" algn="ctr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java script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로 동적으로 </a:t>
            </a: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html 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생성하여 보여줌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9738112" y="3943455"/>
            <a:ext cx="2392298" cy="1601140"/>
          </a:xfrm>
          <a:prstGeom prst="wedgeRoundRectCallout">
            <a:avLst>
              <a:gd name="adj1" fmla="val -55396"/>
              <a:gd name="adj2" fmla="val 82971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9743659" y="4160455"/>
            <a:ext cx="2438816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500" dirty="0" err="1">
                <a:latin typeface="Noto Sans KR" panose="020B0600000101010101" charset="-127"/>
                <a:ea typeface="Noto Sans KR" panose="020B0600000101010101" charset="-127"/>
              </a:rPr>
              <a:t>작업목록에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 현재 진행중인 </a:t>
            </a:r>
            <a:endParaRPr lang="en-US" altLang="ko-KR" sz="15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500" dirty="0" smtClean="0">
                <a:latin typeface="Noto Sans KR" panose="020B0600000101010101" charset="-127"/>
                <a:ea typeface="Noto Sans KR" panose="020B0600000101010101" charset="-127"/>
              </a:rPr>
              <a:t>작업을 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불러와 </a:t>
            </a:r>
          </a:p>
          <a:p>
            <a:pPr lvl="0" algn="ctr">
              <a:defRPr/>
            </a:pPr>
            <a:r>
              <a:rPr lang="ko-KR" altLang="en-US" sz="1500" dirty="0" smtClean="0">
                <a:latin typeface="Noto Sans KR" panose="020B0600000101010101" charset="-127"/>
                <a:ea typeface="Noto Sans KR" panose="020B0600000101010101" charset="-127"/>
              </a:rPr>
              <a:t>시간 순으로 </a:t>
            </a:r>
            <a:r>
              <a:rPr lang="ko-KR" altLang="en-US" sz="1500" dirty="0">
                <a:latin typeface="Noto Sans KR" panose="020B0600000101010101" charset="-127"/>
                <a:ea typeface="Noto Sans KR" panose="020B0600000101010101" charset="-127"/>
              </a:rPr>
              <a:t>정렬</a:t>
            </a:r>
          </a:p>
          <a:p>
            <a:pPr lvl="0" algn="ctr">
              <a:defRPr/>
            </a:pPr>
            <a:endParaRPr lang="ko-KR" altLang="en-US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바로 상세페이지로 이동 가능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7462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타임라인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6705" y="2480076"/>
            <a:ext cx="8866657" cy="41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41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목록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432" y="2636896"/>
            <a:ext cx="9529136" cy="42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09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상세 내역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343" y="1097000"/>
            <a:ext cx="10015266" cy="35553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30820" y="2971591"/>
            <a:ext cx="4572246" cy="38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59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생성 프로세스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55054" y="2787845"/>
            <a:ext cx="9481891" cy="4070154"/>
          </a:xfrm>
          <a:prstGeom prst="rect">
            <a:avLst/>
          </a:prstGeom>
        </p:spPr>
      </p:pic>
      <p:cxnSp>
        <p:nvCxnSpPr>
          <p:cNvPr id="5" name="선 4"/>
          <p:cNvCxnSpPr/>
          <p:nvPr/>
        </p:nvCxnSpPr>
        <p:spPr>
          <a:xfrm>
            <a:off x="1332558" y="3099287"/>
            <a:ext cx="9545934" cy="1046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선 5"/>
          <p:cNvCxnSpPr/>
          <p:nvPr/>
        </p:nvCxnSpPr>
        <p:spPr>
          <a:xfrm flipV="1">
            <a:off x="6833926" y="6622071"/>
            <a:ext cx="4035042" cy="1507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선 6"/>
          <p:cNvCxnSpPr/>
          <p:nvPr/>
        </p:nvCxnSpPr>
        <p:spPr>
          <a:xfrm rot="5400000">
            <a:off x="9079578" y="4872039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선 7"/>
          <p:cNvCxnSpPr/>
          <p:nvPr/>
        </p:nvCxnSpPr>
        <p:spPr>
          <a:xfrm rot="16200000" flipH="1">
            <a:off x="5954697" y="5768379"/>
            <a:ext cx="1727060" cy="1047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선 8"/>
          <p:cNvCxnSpPr/>
          <p:nvPr/>
        </p:nvCxnSpPr>
        <p:spPr>
          <a:xfrm>
            <a:off x="1355996" y="4917125"/>
            <a:ext cx="5447471" cy="342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선 10"/>
          <p:cNvCxnSpPr/>
          <p:nvPr/>
        </p:nvCxnSpPr>
        <p:spPr>
          <a:xfrm rot="5400000">
            <a:off x="-439560" y="4846499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선 11"/>
          <p:cNvCxnSpPr/>
          <p:nvPr/>
        </p:nvCxnSpPr>
        <p:spPr>
          <a:xfrm>
            <a:off x="1319989" y="6074361"/>
            <a:ext cx="3043717" cy="803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 rot="16200000" flipH="1">
            <a:off x="3778021" y="5494828"/>
            <a:ext cx="1197231" cy="49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 flipV="1">
            <a:off x="1351390" y="6616212"/>
            <a:ext cx="3650804" cy="243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4308955" y="6080222"/>
            <a:ext cx="714174" cy="217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선 15"/>
          <p:cNvCxnSpPr/>
          <p:nvPr/>
        </p:nvCxnSpPr>
        <p:spPr>
          <a:xfrm rot="16200000" flipH="1">
            <a:off x="4740518" y="6354535"/>
            <a:ext cx="523353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203943" y="6270799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가로 글상자 17"/>
          <p:cNvSpPr txBox="1"/>
          <p:nvPr/>
        </p:nvSpPr>
        <p:spPr>
          <a:xfrm>
            <a:off x="8591688" y="6257506"/>
            <a:ext cx="85829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828442" y="6161523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4881706" y="6160581"/>
            <a:ext cx="176892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dirty="0">
                <a:latin typeface="Noto Sans KR" panose="020B0600000101010101" charset="-127"/>
                <a:ea typeface="Noto Sans KR" panose="020B0600000101010101" charset="-127"/>
              </a:rPr>
              <a:t>Task attach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233496" y="5271825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가로 글상자 21"/>
          <p:cNvSpPr txBox="1"/>
          <p:nvPr/>
        </p:nvSpPr>
        <p:spPr>
          <a:xfrm>
            <a:off x="4425763" y="5269000"/>
            <a:ext cx="15339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dirty="0" err="1"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endParaRPr lang="en-US" altLang="ko-KR" sz="17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741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552985" y="2853313"/>
            <a:ext cx="10534344" cy="2947516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생성 프로세스</a:t>
            </a:r>
          </a:p>
        </p:txBody>
      </p:sp>
      <p:sp>
        <p:nvSpPr>
          <p:cNvPr id="5" name="가로 글상자 4"/>
          <p:cNvSpPr txBox="1"/>
          <p:nvPr/>
        </p:nvSpPr>
        <p:spPr>
          <a:xfrm>
            <a:off x="178252" y="1222026"/>
            <a:ext cx="11492802" cy="1738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en-US" altLang="ko-KR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하나의 작업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Task_Table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공동 작업자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TaskSub_Table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첨부파일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en-US" altLang="ko-KR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덧셈 기호 5"/>
          <p:cNvSpPr/>
          <p:nvPr/>
        </p:nvSpPr>
        <p:spPr>
          <a:xfrm>
            <a:off x="7093208" y="1205864"/>
            <a:ext cx="376813" cy="387280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0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9542" y="1949668"/>
            <a:ext cx="506735" cy="506735"/>
          </a:xfrm>
          <a:prstGeom prst="rect">
            <a:avLst/>
          </a:prstGeom>
        </p:spPr>
      </p:pic>
      <p:sp>
        <p:nvSpPr>
          <p:cNvPr id="16" name="사각형 설명선 15"/>
          <p:cNvSpPr/>
          <p:nvPr/>
        </p:nvSpPr>
        <p:spPr>
          <a:xfrm>
            <a:off x="2177877" y="1832672"/>
            <a:ext cx="3507082" cy="847829"/>
          </a:xfrm>
          <a:prstGeom prst="wedgeRectCallout">
            <a:avLst>
              <a:gd name="adj1" fmla="val -64351"/>
              <a:gd name="adj2" fmla="val -24542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2760594" y="1843096"/>
            <a:ext cx="281399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하나의 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를 생성 시 </a:t>
            </a:r>
            <a:endParaRPr lang="en-US" altLang="ko-KR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개 테이블에 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 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및 다중 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row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를 </a:t>
            </a:r>
            <a:endParaRPr lang="en-US" altLang="ko-KR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 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해야하는 상황 발생</a:t>
            </a:r>
            <a:r>
              <a:rPr lang="ko-KR" altLang="en-US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6067425" y="2133390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6847945" y="1835351"/>
            <a:ext cx="3464428" cy="83736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7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한 개의 서비스에 </a:t>
            </a:r>
            <a:r>
              <a:rPr lang="ko-KR" altLang="en-US" sz="14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transaction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처리</a:t>
            </a:r>
          </a:p>
        </p:txBody>
      </p:sp>
      <p:pic>
        <p:nvPicPr>
          <p:cNvPr id="21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0925" y="2989280"/>
            <a:ext cx="506735" cy="506735"/>
          </a:xfrm>
          <a:prstGeom prst="rect">
            <a:avLst/>
          </a:prstGeom>
        </p:spPr>
      </p:pic>
      <p:sp>
        <p:nvSpPr>
          <p:cNvPr id="22" name="순서도: 처리 21"/>
          <p:cNvSpPr/>
          <p:nvPr/>
        </p:nvSpPr>
        <p:spPr>
          <a:xfrm>
            <a:off x="223994" y="3598778"/>
            <a:ext cx="1245576" cy="29307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인원</a:t>
            </a:r>
          </a:p>
        </p:txBody>
      </p:sp>
      <p:cxnSp>
        <p:nvCxnSpPr>
          <p:cNvPr id="23" name="직선 화살표 연결선 12"/>
          <p:cNvCxnSpPr/>
          <p:nvPr/>
        </p:nvCxnSpPr>
        <p:spPr>
          <a:xfrm>
            <a:off x="1644522" y="3275742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처리 23"/>
          <p:cNvSpPr/>
          <p:nvPr/>
        </p:nvSpPr>
        <p:spPr>
          <a:xfrm>
            <a:off x="2225187" y="3052187"/>
            <a:ext cx="1245576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작업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정보 입력</a:t>
            </a:r>
          </a:p>
        </p:txBody>
      </p:sp>
      <p:cxnSp>
        <p:nvCxnSpPr>
          <p:cNvPr id="25" name="직선 화살표 연결선 12"/>
          <p:cNvCxnSpPr/>
          <p:nvPr/>
        </p:nvCxnSpPr>
        <p:spPr>
          <a:xfrm>
            <a:off x="3576318" y="3283487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12"/>
          <p:cNvCxnSpPr/>
          <p:nvPr/>
        </p:nvCxnSpPr>
        <p:spPr>
          <a:xfrm>
            <a:off x="5611422" y="3289349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처리 28"/>
          <p:cNvSpPr/>
          <p:nvPr/>
        </p:nvSpPr>
        <p:spPr>
          <a:xfrm>
            <a:off x="6245784" y="3020786"/>
            <a:ext cx="2742362" cy="408213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Sub 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X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생성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X) </a:t>
            </a:r>
          </a:p>
        </p:txBody>
      </p:sp>
      <p:sp>
        <p:nvSpPr>
          <p:cNvPr id="30" name="순서도: 처리 29"/>
          <p:cNvSpPr/>
          <p:nvPr/>
        </p:nvSpPr>
        <p:spPr>
          <a:xfrm>
            <a:off x="6283047" y="3801207"/>
            <a:ext cx="2710961" cy="743159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Sub 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생성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O)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작업자 수 만큼 다중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row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 </a:t>
            </a:r>
          </a:p>
        </p:txBody>
      </p:sp>
      <p:sp>
        <p:nvSpPr>
          <p:cNvPr id="31" name="순서도: 처리 30"/>
          <p:cNvSpPr/>
          <p:nvPr/>
        </p:nvSpPr>
        <p:spPr>
          <a:xfrm>
            <a:off x="4261653" y="3052187"/>
            <a:ext cx="1245576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9699905" y="3799324"/>
            <a:ext cx="231321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첨부파일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존재 여부</a:t>
            </a:r>
          </a:p>
        </p:txBody>
      </p:sp>
      <p:cxnSp>
        <p:nvCxnSpPr>
          <p:cNvPr id="36" name="선 35"/>
          <p:cNvCxnSpPr/>
          <p:nvPr/>
        </p:nvCxnSpPr>
        <p:spPr>
          <a:xfrm rot="16200000" flipH="1">
            <a:off x="4610625" y="3899282"/>
            <a:ext cx="512885" cy="104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화살표 36"/>
          <p:cNvCxnSpPr/>
          <p:nvPr/>
        </p:nvCxnSpPr>
        <p:spPr>
          <a:xfrm flipV="1">
            <a:off x="4858065" y="4140026"/>
            <a:ext cx="82689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선 37"/>
          <p:cNvCxnSpPr/>
          <p:nvPr/>
        </p:nvCxnSpPr>
        <p:spPr>
          <a:xfrm flipV="1">
            <a:off x="9295248" y="3162090"/>
            <a:ext cx="1039899" cy="711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화살표 38"/>
          <p:cNvCxnSpPr/>
          <p:nvPr/>
        </p:nvCxnSpPr>
        <p:spPr>
          <a:xfrm rot="16200000" flipH="1" flipV="1">
            <a:off x="10110112" y="3366191"/>
            <a:ext cx="408214" cy="1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처리 39"/>
          <p:cNvSpPr/>
          <p:nvPr/>
        </p:nvSpPr>
        <p:spPr>
          <a:xfrm>
            <a:off x="9399185" y="4848854"/>
            <a:ext cx="1768930" cy="63848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attach(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다중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row insert</a:t>
            </a:r>
          </a:p>
        </p:txBody>
      </p:sp>
      <p:cxnSp>
        <p:nvCxnSpPr>
          <p:cNvPr id="41" name="직선 화살표 연결선 12"/>
          <p:cNvCxnSpPr/>
          <p:nvPr/>
        </p:nvCxnSpPr>
        <p:spPr>
          <a:xfrm>
            <a:off x="9029536" y="4017436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2"/>
          <p:cNvCxnSpPr/>
          <p:nvPr/>
        </p:nvCxnSpPr>
        <p:spPr>
          <a:xfrm rot="16200000" flipH="1">
            <a:off x="10113258" y="4515490"/>
            <a:ext cx="405302" cy="7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12"/>
          <p:cNvCxnSpPr/>
          <p:nvPr/>
        </p:nvCxnSpPr>
        <p:spPr>
          <a:xfrm rot="5400000">
            <a:off x="10574436" y="5187222"/>
            <a:ext cx="1770621" cy="19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처리 44"/>
          <p:cNvSpPr/>
          <p:nvPr/>
        </p:nvSpPr>
        <p:spPr>
          <a:xfrm>
            <a:off x="9412689" y="6223070"/>
            <a:ext cx="231321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Task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생성 완료</a:t>
            </a:r>
          </a:p>
        </p:txBody>
      </p:sp>
      <p:cxnSp>
        <p:nvCxnSpPr>
          <p:cNvPr id="46" name="직선 화살표 연결선 12"/>
          <p:cNvCxnSpPr/>
          <p:nvPr/>
        </p:nvCxnSpPr>
        <p:spPr>
          <a:xfrm rot="16200000" flipH="1">
            <a:off x="10119120" y="5827847"/>
            <a:ext cx="405302" cy="7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가로 글상자 46"/>
          <p:cNvSpPr txBox="1"/>
          <p:nvPr/>
        </p:nvSpPr>
        <p:spPr>
          <a:xfrm>
            <a:off x="10357441" y="4329582"/>
            <a:ext cx="497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Noto Sans KR" panose="020B0600000101010101" charset="-127"/>
                <a:ea typeface="Noto Sans KR" panose="020B0600000101010101" charset="-127"/>
              </a:rPr>
              <a:t>O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1525144" y="4351667"/>
            <a:ext cx="497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Noto Sans KR" panose="020B0600000101010101" charset="-127"/>
                <a:ea typeface="Noto Sans KR" panose="020B0600000101010101" charset="-127"/>
              </a:rPr>
              <a:t>X</a:t>
            </a:r>
          </a:p>
        </p:txBody>
      </p:sp>
      <p:sp>
        <p:nvSpPr>
          <p:cNvPr id="50" name="순서도: 처리 49"/>
          <p:cNvSpPr/>
          <p:nvPr/>
        </p:nvSpPr>
        <p:spPr>
          <a:xfrm>
            <a:off x="1643010" y="5179087"/>
            <a:ext cx="1727060" cy="523351"/>
          </a:xfrm>
          <a:prstGeom prst="flowChartProcess">
            <a:avLst/>
          </a:prstGeom>
          <a:solidFill>
            <a:schemeClr val="lt1"/>
          </a:solidFill>
          <a:ln w="317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b="1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transaction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처리</a:t>
            </a:r>
          </a:p>
        </p:txBody>
      </p:sp>
      <p:sp>
        <p:nvSpPr>
          <p:cNvPr id="51" name="덧셈 기호 50"/>
          <p:cNvSpPr/>
          <p:nvPr/>
        </p:nvSpPr>
        <p:spPr>
          <a:xfrm>
            <a:off x="3872489" y="1212186"/>
            <a:ext cx="376813" cy="387280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49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A6D8064-8A2E-01FE-EDCD-C64B7FA47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AC732-B384-BC65-A29E-C6CEFC7692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038DAB-2043-4A01-2806-13164BAE3D98}"/>
              </a:ext>
            </a:extLst>
          </p:cNvPr>
          <p:cNvSpPr/>
          <p:nvPr/>
        </p:nvSpPr>
        <p:spPr>
          <a:xfrm>
            <a:off x="545690" y="1140539"/>
            <a:ext cx="11100619" cy="5624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BC5453-7552-EE9A-43E6-B4783095849A}"/>
              </a:ext>
            </a:extLst>
          </p:cNvPr>
          <p:cNvGrpSpPr/>
          <p:nvPr/>
        </p:nvGrpSpPr>
        <p:grpSpPr>
          <a:xfrm>
            <a:off x="1322438" y="1368735"/>
            <a:ext cx="9547122" cy="3080632"/>
            <a:chOff x="973394" y="1278194"/>
            <a:chExt cx="9547122" cy="318565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289A0C-4DB0-DEED-83D3-CF094824129F}"/>
                </a:ext>
              </a:extLst>
            </p:cNvPr>
            <p:cNvSpPr/>
            <p:nvPr/>
          </p:nvSpPr>
          <p:spPr>
            <a:xfrm>
              <a:off x="973394" y="1278194"/>
              <a:ext cx="9547122" cy="31856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B3CA05-CB8E-01C9-B1F7-2B8082CDEC9A}"/>
                </a:ext>
              </a:extLst>
            </p:cNvPr>
            <p:cNvSpPr/>
            <p:nvPr/>
          </p:nvSpPr>
          <p:spPr>
            <a:xfrm>
              <a:off x="1119650" y="1546122"/>
              <a:ext cx="2875934" cy="264979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입학 후에도 프로젝트의 개념을 이해하기 어렵다</a:t>
              </a:r>
              <a:r>
                <a:rPr lang="en-US" altLang="ko-KR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BB4945-8D71-6697-7E84-254A82AF266D}"/>
                </a:ext>
              </a:extLst>
            </p:cNvPr>
            <p:cNvSpPr/>
            <p:nvPr/>
          </p:nvSpPr>
          <p:spPr>
            <a:xfrm>
              <a:off x="4289323" y="1546122"/>
              <a:ext cx="2875934" cy="26497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관리 측면에서 경험이 부족한 채로 실무에 진출하는 경우가 많다</a:t>
              </a:r>
              <a:r>
                <a:rPr lang="en-US" altLang="ko-KR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8D5D31-A057-F7AF-1102-6144FC6B7B6B}"/>
                </a:ext>
              </a:extLst>
            </p:cNvPr>
            <p:cNvSpPr/>
            <p:nvPr/>
          </p:nvSpPr>
          <p:spPr>
            <a:xfrm>
              <a:off x="7458996" y="1546122"/>
              <a:ext cx="2875934" cy="26497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수업에서 배운 이론적인 </a:t>
              </a:r>
              <a:endParaRPr lang="en-US" altLang="ko-KR" sz="18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부분과 실무 적용 간의 괴리가 발생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한다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AFD16B-C0CD-882A-E7BB-D574CA3ECCD6}"/>
              </a:ext>
            </a:extLst>
          </p:cNvPr>
          <p:cNvGrpSpPr/>
          <p:nvPr/>
        </p:nvGrpSpPr>
        <p:grpSpPr>
          <a:xfrm>
            <a:off x="1322438" y="5038870"/>
            <a:ext cx="9547122" cy="1180906"/>
            <a:chOff x="973394" y="5073445"/>
            <a:chExt cx="9547122" cy="122116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51826C-B274-9AE5-2047-AC409A1A9DA8}"/>
                </a:ext>
              </a:extLst>
            </p:cNvPr>
            <p:cNvSpPr/>
            <p:nvPr/>
          </p:nvSpPr>
          <p:spPr>
            <a:xfrm>
              <a:off x="973394" y="5073445"/>
              <a:ext cx="9547122" cy="12211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PMS(Project Management System) </a:t>
              </a:r>
              <a:r>
                <a:rPr lang="ko-KR" altLang="en-US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도입</a:t>
              </a:r>
              <a:r>
                <a:rPr lang="en-US" altLang="ko-KR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!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학원생들의 프로젝트 개념 및 관리 측면에서 더 나은 이해와 경험을 얻을 수 있는 중요한 수단이 될 것입니다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980FD2-3DFB-EE9B-6E2D-7E8CF149B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704" y="5189955"/>
              <a:ext cx="449826" cy="449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6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수정 프로세스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9120" y="2481232"/>
            <a:ext cx="9164425" cy="4143680"/>
          </a:xfrm>
          <a:prstGeom prst="rect">
            <a:avLst/>
          </a:prstGeom>
        </p:spPr>
      </p:pic>
      <p:cxnSp>
        <p:nvCxnSpPr>
          <p:cNvPr id="31" name="선 30"/>
          <p:cNvCxnSpPr/>
          <p:nvPr/>
        </p:nvCxnSpPr>
        <p:spPr>
          <a:xfrm>
            <a:off x="1511440" y="3078353"/>
            <a:ext cx="9545934" cy="1046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 flipV="1">
            <a:off x="6993758" y="6601137"/>
            <a:ext cx="4035042" cy="1507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 rot="5400000">
            <a:off x="9258460" y="4851104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선 33"/>
          <p:cNvCxnSpPr/>
          <p:nvPr/>
        </p:nvCxnSpPr>
        <p:spPr>
          <a:xfrm rot="16200000" flipH="1" flipV="1">
            <a:off x="6043664" y="5679411"/>
            <a:ext cx="1873599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선 34"/>
          <p:cNvCxnSpPr/>
          <p:nvPr/>
        </p:nvCxnSpPr>
        <p:spPr>
          <a:xfrm>
            <a:off x="1524411" y="4781052"/>
            <a:ext cx="5447471" cy="342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선 35"/>
          <p:cNvCxnSpPr/>
          <p:nvPr/>
        </p:nvCxnSpPr>
        <p:spPr>
          <a:xfrm rot="5400000">
            <a:off x="-260677" y="4825564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선 36"/>
          <p:cNvCxnSpPr/>
          <p:nvPr/>
        </p:nvCxnSpPr>
        <p:spPr>
          <a:xfrm>
            <a:off x="1498871" y="5854552"/>
            <a:ext cx="3043717" cy="803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선 37"/>
          <p:cNvCxnSpPr/>
          <p:nvPr/>
        </p:nvCxnSpPr>
        <p:spPr>
          <a:xfrm rot="16200000" flipH="1">
            <a:off x="4042994" y="5314533"/>
            <a:ext cx="1055508" cy="1633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선 38"/>
          <p:cNvCxnSpPr/>
          <p:nvPr/>
        </p:nvCxnSpPr>
        <p:spPr>
          <a:xfrm flipV="1">
            <a:off x="1488404" y="6626679"/>
            <a:ext cx="3712664" cy="243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선 39"/>
          <p:cNvCxnSpPr/>
          <p:nvPr/>
        </p:nvCxnSpPr>
        <p:spPr>
          <a:xfrm flipV="1">
            <a:off x="4540173" y="5841651"/>
            <a:ext cx="681829" cy="829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425857" y="6249864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가로 글상자 42"/>
          <p:cNvSpPr txBox="1"/>
          <p:nvPr/>
        </p:nvSpPr>
        <p:spPr>
          <a:xfrm>
            <a:off x="8813602" y="6247330"/>
            <a:ext cx="85829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412378" y="5250891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7" name="가로 글상자 46"/>
          <p:cNvSpPr txBox="1"/>
          <p:nvPr/>
        </p:nvSpPr>
        <p:spPr>
          <a:xfrm>
            <a:off x="4647677" y="5248065"/>
            <a:ext cx="16533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dirty="0" err="1"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endParaRPr lang="en-US" altLang="ko-KR" sz="17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9" name="선 48"/>
          <p:cNvCxnSpPr/>
          <p:nvPr/>
        </p:nvCxnSpPr>
        <p:spPr>
          <a:xfrm rot="5400000">
            <a:off x="4819020" y="6228620"/>
            <a:ext cx="759493" cy="460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017791" y="6109186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5096190" y="6111072"/>
            <a:ext cx="176892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>
                <a:latin typeface="Noto Sans KR" panose="020B0600000101010101" charset="-127"/>
                <a:ea typeface="Noto Sans KR" panose="020B0600000101010101" charset="-127"/>
              </a:rPr>
              <a:t>Task attach</a:t>
            </a:r>
          </a:p>
        </p:txBody>
      </p:sp>
    </p:spTree>
    <p:extLst>
      <p:ext uri="{BB962C8B-B14F-4D97-AF65-F5344CB8AC3E}">
        <p14:creationId xmlns:p14="http://schemas.microsoft.com/office/powerpoint/2010/main" val="627967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1252405" y="2877359"/>
            <a:ext cx="10848192" cy="3742097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수정 프로세스</a:t>
            </a:r>
          </a:p>
        </p:txBody>
      </p:sp>
      <p:sp>
        <p:nvSpPr>
          <p:cNvPr id="50" name="가로 글상자 49"/>
          <p:cNvSpPr txBox="1"/>
          <p:nvPr/>
        </p:nvSpPr>
        <p:spPr>
          <a:xfrm>
            <a:off x="178252" y="1222026"/>
            <a:ext cx="11492802" cy="1738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en-US" altLang="ko-KR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하나의 작업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Task_Table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공동 작업자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TaskSub_Table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첨부파일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en-US" altLang="ko-KR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1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9542" y="1949668"/>
            <a:ext cx="506735" cy="506735"/>
          </a:xfrm>
          <a:prstGeom prst="rect">
            <a:avLst/>
          </a:prstGeom>
        </p:spPr>
      </p:pic>
      <p:sp>
        <p:nvSpPr>
          <p:cNvPr id="52" name="사각형 설명선 51"/>
          <p:cNvSpPr/>
          <p:nvPr/>
        </p:nvSpPr>
        <p:spPr>
          <a:xfrm>
            <a:off x="2177876" y="1832672"/>
            <a:ext cx="3684397" cy="847829"/>
          </a:xfrm>
          <a:prstGeom prst="wedgeRectCallout">
            <a:avLst>
              <a:gd name="adj1" fmla="val -64351"/>
              <a:gd name="adj2" fmla="val -24542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3" name="가로 글상자 52"/>
          <p:cNvSpPr txBox="1"/>
          <p:nvPr/>
        </p:nvSpPr>
        <p:spPr>
          <a:xfrm>
            <a:off x="2437399" y="1885008"/>
            <a:ext cx="3558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하나의 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를 생성 시 </a:t>
            </a:r>
            <a:endParaRPr lang="en-US" altLang="ko-KR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개 테이블에 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update 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및 다중 </a:t>
            </a: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row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를 </a:t>
            </a:r>
            <a:endParaRPr lang="en-US" altLang="ko-KR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Insert, Delete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해야하는 상황 발생</a:t>
            </a:r>
          </a:p>
        </p:txBody>
      </p:sp>
      <p:sp>
        <p:nvSpPr>
          <p:cNvPr id="54" name="오른쪽 화살표 53"/>
          <p:cNvSpPr/>
          <p:nvPr/>
        </p:nvSpPr>
        <p:spPr>
          <a:xfrm>
            <a:off x="6067425" y="2133390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5" name="순서도: 처리 54"/>
          <p:cNvSpPr/>
          <p:nvPr/>
        </p:nvSpPr>
        <p:spPr>
          <a:xfrm>
            <a:off x="6757202" y="1824089"/>
            <a:ext cx="3590191" cy="83736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7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한 개의 서비스에 </a:t>
            </a:r>
            <a:r>
              <a:rPr lang="ko-KR" altLang="en-US" sz="14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transaction</a:t>
            </a:r>
            <a:r>
              <a:rPr lang="ko-KR" altLang="en-US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처리</a:t>
            </a:r>
          </a:p>
        </p:txBody>
      </p:sp>
      <p:sp>
        <p:nvSpPr>
          <p:cNvPr id="57" name="덧셈 기호 56"/>
          <p:cNvSpPr/>
          <p:nvPr/>
        </p:nvSpPr>
        <p:spPr>
          <a:xfrm>
            <a:off x="7104034" y="1208018"/>
            <a:ext cx="376813" cy="387280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8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5788" y="2922265"/>
            <a:ext cx="506735" cy="506735"/>
          </a:xfrm>
          <a:prstGeom prst="rect">
            <a:avLst/>
          </a:prstGeom>
        </p:spPr>
      </p:pic>
      <p:sp>
        <p:nvSpPr>
          <p:cNvPr id="59" name="순서도: 처리 58"/>
          <p:cNvSpPr/>
          <p:nvPr/>
        </p:nvSpPr>
        <p:spPr>
          <a:xfrm>
            <a:off x="119324" y="3509285"/>
            <a:ext cx="1245576" cy="29307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인원</a:t>
            </a:r>
          </a:p>
        </p:txBody>
      </p:sp>
      <p:cxnSp>
        <p:nvCxnSpPr>
          <p:cNvPr id="60" name="직선 화살표 연결선 12"/>
          <p:cNvCxnSpPr/>
          <p:nvPr/>
        </p:nvCxnSpPr>
        <p:spPr>
          <a:xfrm>
            <a:off x="1634997" y="3266217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처리 60"/>
          <p:cNvSpPr/>
          <p:nvPr/>
        </p:nvSpPr>
        <p:spPr>
          <a:xfrm>
            <a:off x="2225187" y="3052187"/>
            <a:ext cx="167472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작업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수정 정보 입력</a:t>
            </a:r>
          </a:p>
        </p:txBody>
      </p:sp>
      <p:cxnSp>
        <p:nvCxnSpPr>
          <p:cNvPr id="62" name="직선 화살표 연결선 12"/>
          <p:cNvCxnSpPr/>
          <p:nvPr/>
        </p:nvCxnSpPr>
        <p:spPr>
          <a:xfrm>
            <a:off x="4048276" y="3267369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순서도: 처리 62"/>
          <p:cNvSpPr/>
          <p:nvPr/>
        </p:nvSpPr>
        <p:spPr>
          <a:xfrm>
            <a:off x="4648933" y="3052187"/>
            <a:ext cx="1153990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유효성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검증</a:t>
            </a:r>
          </a:p>
        </p:txBody>
      </p:sp>
      <p:cxnSp>
        <p:nvCxnSpPr>
          <p:cNvPr id="64" name="직선 화살표 연결선 12"/>
          <p:cNvCxnSpPr/>
          <p:nvPr/>
        </p:nvCxnSpPr>
        <p:spPr>
          <a:xfrm>
            <a:off x="5920386" y="3253239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6553933" y="3052187"/>
            <a:ext cx="1057170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수정</a:t>
            </a:r>
          </a:p>
        </p:txBody>
      </p:sp>
      <p:cxnSp>
        <p:nvCxnSpPr>
          <p:cNvPr id="66" name="직선 화살표 연결선 12"/>
          <p:cNvCxnSpPr/>
          <p:nvPr/>
        </p:nvCxnSpPr>
        <p:spPr>
          <a:xfrm>
            <a:off x="7789379" y="3259100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처리 66"/>
          <p:cNvSpPr/>
          <p:nvPr/>
        </p:nvSpPr>
        <p:spPr>
          <a:xfrm>
            <a:off x="8364730" y="3052187"/>
            <a:ext cx="1475852" cy="75362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기존에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있던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모든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다중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row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cxnSp>
        <p:nvCxnSpPr>
          <p:cNvPr id="68" name="직선 화살표 연결선 12"/>
          <p:cNvCxnSpPr/>
          <p:nvPr/>
        </p:nvCxnSpPr>
        <p:spPr>
          <a:xfrm>
            <a:off x="10014252" y="3235444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처리 68"/>
          <p:cNvSpPr/>
          <p:nvPr/>
        </p:nvSpPr>
        <p:spPr>
          <a:xfrm>
            <a:off x="10558202" y="3052187"/>
            <a:ext cx="1402583" cy="75362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사용자가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입력한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작업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을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수에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따라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cxnSp>
        <p:nvCxnSpPr>
          <p:cNvPr id="70" name="직선 화살표 연결선 76"/>
          <p:cNvCxnSpPr/>
          <p:nvPr/>
        </p:nvCxnSpPr>
        <p:spPr>
          <a:xfrm rot="10800000" flipV="1">
            <a:off x="10366774" y="3842447"/>
            <a:ext cx="570227" cy="433509"/>
          </a:xfrm>
          <a:prstGeom prst="bentConnector3">
            <a:avLst>
              <a:gd name="adj1" fmla="val -120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6"/>
          <p:cNvCxnSpPr>
            <a:stCxn id="69" idx="2"/>
          </p:cNvCxnSpPr>
          <p:nvPr/>
        </p:nvCxnSpPr>
        <p:spPr>
          <a:xfrm rot="5400000">
            <a:off x="10304548" y="3840398"/>
            <a:ext cx="989531" cy="920361"/>
          </a:xfrm>
          <a:prstGeom prst="bentConnector3">
            <a:avLst>
              <a:gd name="adj1" fmla="val 991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6"/>
          <p:cNvCxnSpPr/>
          <p:nvPr/>
        </p:nvCxnSpPr>
        <p:spPr>
          <a:xfrm rot="5400000">
            <a:off x="10280510" y="3902319"/>
            <a:ext cx="1543259" cy="1318846"/>
          </a:xfrm>
          <a:prstGeom prst="bentConnector3">
            <a:avLst>
              <a:gd name="adj1" fmla="val 10017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처리 72"/>
          <p:cNvSpPr/>
          <p:nvPr/>
        </p:nvSpPr>
        <p:spPr>
          <a:xfrm>
            <a:off x="8165856" y="4070629"/>
            <a:ext cx="19364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추가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파일만 있는 경우</a:t>
            </a:r>
          </a:p>
        </p:txBody>
      </p:sp>
      <p:sp>
        <p:nvSpPr>
          <p:cNvPr id="74" name="순서도: 처리 73"/>
          <p:cNvSpPr/>
          <p:nvPr/>
        </p:nvSpPr>
        <p:spPr>
          <a:xfrm>
            <a:off x="8161250" y="4638047"/>
            <a:ext cx="19364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삭제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파일만 있는 경우</a:t>
            </a:r>
          </a:p>
        </p:txBody>
      </p:sp>
      <p:sp>
        <p:nvSpPr>
          <p:cNvPr id="75" name="순서도: 처리 74"/>
          <p:cNvSpPr/>
          <p:nvPr/>
        </p:nvSpPr>
        <p:spPr>
          <a:xfrm>
            <a:off x="7688034" y="5208082"/>
            <a:ext cx="2407417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파일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추가 전부 있는 경우</a:t>
            </a:r>
          </a:p>
        </p:txBody>
      </p:sp>
      <p:sp>
        <p:nvSpPr>
          <p:cNvPr id="77" name="순서도: 처리 76"/>
          <p:cNvSpPr/>
          <p:nvPr/>
        </p:nvSpPr>
        <p:spPr>
          <a:xfrm>
            <a:off x="5342583" y="4094285"/>
            <a:ext cx="1583138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 다중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insert</a:t>
            </a:r>
          </a:p>
        </p:txBody>
      </p:sp>
      <p:cxnSp>
        <p:nvCxnSpPr>
          <p:cNvPr id="79" name="직선 화살표 연결선 12"/>
          <p:cNvCxnSpPr/>
          <p:nvPr/>
        </p:nvCxnSpPr>
        <p:spPr>
          <a:xfrm rot="10800000" flipV="1">
            <a:off x="7116535" y="4280268"/>
            <a:ext cx="803889" cy="1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12"/>
          <p:cNvCxnSpPr/>
          <p:nvPr/>
        </p:nvCxnSpPr>
        <p:spPr>
          <a:xfrm rot="10800000" flipV="1">
            <a:off x="7124177" y="4851456"/>
            <a:ext cx="846908" cy="6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순서도: 처리 80"/>
          <p:cNvSpPr/>
          <p:nvPr/>
        </p:nvSpPr>
        <p:spPr>
          <a:xfrm>
            <a:off x="3549999" y="4630200"/>
            <a:ext cx="1143523" cy="115137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DB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</p:txBody>
      </p:sp>
      <p:cxnSp>
        <p:nvCxnSpPr>
          <p:cNvPr id="83" name="직선 화살표 연결선 12"/>
          <p:cNvCxnSpPr/>
          <p:nvPr/>
        </p:nvCxnSpPr>
        <p:spPr>
          <a:xfrm rot="10800000" flipV="1">
            <a:off x="7116850" y="5391568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처리 83"/>
          <p:cNvSpPr/>
          <p:nvPr/>
        </p:nvSpPr>
        <p:spPr>
          <a:xfrm>
            <a:off x="5333006" y="4608428"/>
            <a:ext cx="1583138" cy="114090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물리적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 삭제</a:t>
            </a:r>
          </a:p>
        </p:txBody>
      </p:sp>
      <p:cxnSp>
        <p:nvCxnSpPr>
          <p:cNvPr id="85" name="직선 화살표 연결선 12"/>
          <p:cNvCxnSpPr/>
          <p:nvPr/>
        </p:nvCxnSpPr>
        <p:spPr>
          <a:xfrm rot="10800000" flipV="1">
            <a:off x="4746695" y="5454579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12"/>
          <p:cNvCxnSpPr/>
          <p:nvPr/>
        </p:nvCxnSpPr>
        <p:spPr>
          <a:xfrm rot="10800000" flipV="1">
            <a:off x="4727122" y="4883394"/>
            <a:ext cx="515814" cy="6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처리 88"/>
          <p:cNvSpPr/>
          <p:nvPr/>
        </p:nvSpPr>
        <p:spPr>
          <a:xfrm>
            <a:off x="1349200" y="5299982"/>
            <a:ext cx="14680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파일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insert</a:t>
            </a:r>
          </a:p>
        </p:txBody>
      </p:sp>
      <p:cxnSp>
        <p:nvCxnSpPr>
          <p:cNvPr id="90" name="직선 화살표 연결선 12"/>
          <p:cNvCxnSpPr/>
          <p:nvPr/>
        </p:nvCxnSpPr>
        <p:spPr>
          <a:xfrm rot="10800000" flipV="1">
            <a:off x="2889424" y="5479385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처리 90"/>
          <p:cNvSpPr/>
          <p:nvPr/>
        </p:nvSpPr>
        <p:spPr>
          <a:xfrm>
            <a:off x="124662" y="4091667"/>
            <a:ext cx="588770" cy="163285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작업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수정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완료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2" name="직선 화살표 연결선 12"/>
          <p:cNvCxnSpPr/>
          <p:nvPr/>
        </p:nvCxnSpPr>
        <p:spPr>
          <a:xfrm rot="10800000">
            <a:off x="909585" y="4302997"/>
            <a:ext cx="4326674" cy="5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12"/>
          <p:cNvCxnSpPr/>
          <p:nvPr/>
        </p:nvCxnSpPr>
        <p:spPr>
          <a:xfrm rot="10800000">
            <a:off x="894512" y="4874081"/>
            <a:ext cx="2453891" cy="4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12"/>
          <p:cNvCxnSpPr/>
          <p:nvPr/>
        </p:nvCxnSpPr>
        <p:spPr>
          <a:xfrm rot="10800000" flipV="1">
            <a:off x="801879" y="5485247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처리 96"/>
          <p:cNvSpPr/>
          <p:nvPr/>
        </p:nvSpPr>
        <p:spPr>
          <a:xfrm>
            <a:off x="1370868" y="5983268"/>
            <a:ext cx="1727060" cy="523351"/>
          </a:xfrm>
          <a:prstGeom prst="flowChartProcess">
            <a:avLst/>
          </a:prstGeom>
          <a:solidFill>
            <a:schemeClr val="lt1"/>
          </a:solidFill>
          <a:ln w="317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b="1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transaction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처리</a:t>
            </a:r>
          </a:p>
        </p:txBody>
      </p:sp>
      <p:sp>
        <p:nvSpPr>
          <p:cNvPr id="98" name="덧셈 기호 97"/>
          <p:cNvSpPr/>
          <p:nvPr/>
        </p:nvSpPr>
        <p:spPr>
          <a:xfrm>
            <a:off x="3859869" y="1210072"/>
            <a:ext cx="376813" cy="387280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113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팀프로젝트 </a:t>
            </a:r>
            <a:r>
              <a:rPr lang="en-US" altLang="ko-KR"/>
              <a:t>&gt;</a:t>
            </a:r>
            <a:r>
              <a:rPr lang="ko-KR" altLang="en-US"/>
              <a:t> 작업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작업 삭제</a:t>
            </a:r>
          </a:p>
        </p:txBody>
      </p:sp>
    </p:spTree>
    <p:extLst>
      <p:ext uri="{BB962C8B-B14F-4D97-AF65-F5344CB8AC3E}">
        <p14:creationId xmlns:p14="http://schemas.microsoft.com/office/powerpoint/2010/main" val="4039083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smtClean="0"/>
              <a:t>이진희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58896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448960" y="1542224"/>
            <a:ext cx="99245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863545" y="3309451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324895" y="3309451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86244" y="3309450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28513" y="4695928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일정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댓글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89862" y="4695927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일정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댓글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067163" y="4695928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신규 프로젝트 생성 신청 건수 알림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/>
          <p:cNvCxnSpPr>
            <a:stCxn id="4" idx="2"/>
            <a:endCxn id="9" idx="0"/>
          </p:cNvCxnSpPr>
          <p:nvPr/>
        </p:nvCxnSpPr>
        <p:spPr>
          <a:xfrm>
            <a:off x="9512174" y="3911617"/>
            <a:ext cx="0" cy="784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5" idx="2"/>
          </p:cNvCxnSpPr>
          <p:nvPr/>
        </p:nvCxnSpPr>
        <p:spPr>
          <a:xfrm>
            <a:off x="5973524" y="3911617"/>
            <a:ext cx="1" cy="7917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2"/>
            <a:endCxn id="8" idx="0"/>
          </p:cNvCxnSpPr>
          <p:nvPr/>
        </p:nvCxnSpPr>
        <p:spPr>
          <a:xfrm>
            <a:off x="2434873" y="3911616"/>
            <a:ext cx="0" cy="784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3" idx="2"/>
            <a:endCxn id="5" idx="0"/>
          </p:cNvCxnSpPr>
          <p:nvPr/>
        </p:nvCxnSpPr>
        <p:spPr>
          <a:xfrm rot="16200000" flipH="1">
            <a:off x="3876826" y="1212752"/>
            <a:ext cx="1165061" cy="302833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3" idx="2"/>
            <a:endCxn id="6" idx="0"/>
          </p:cNvCxnSpPr>
          <p:nvPr/>
        </p:nvCxnSpPr>
        <p:spPr>
          <a:xfrm rot="5400000">
            <a:off x="2107501" y="2471762"/>
            <a:ext cx="1165060" cy="510316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3" idx="2"/>
            <a:endCxn id="4" idx="0"/>
          </p:cNvCxnSpPr>
          <p:nvPr/>
        </p:nvCxnSpPr>
        <p:spPr>
          <a:xfrm rot="16200000" flipH="1">
            <a:off x="5646151" y="-556573"/>
            <a:ext cx="1165061" cy="656698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900481" y="1453422"/>
            <a:ext cx="3787550" cy="77976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초 마다 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재연결되어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새로운 알림 수신 가능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사용자의 권한에 따라 수신할 수 있는 알림이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다름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7" name="직선 연결선 16"/>
          <p:cNvCxnSpPr>
            <a:stCxn id="3" idx="3"/>
            <a:endCxn id="16" idx="1"/>
          </p:cNvCxnSpPr>
          <p:nvPr/>
        </p:nvCxnSpPr>
        <p:spPr>
          <a:xfrm>
            <a:off x="3441418" y="1843307"/>
            <a:ext cx="4590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8689131" y="1327966"/>
            <a:ext cx="2798403" cy="103067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       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관  리  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신규 프로젝트 생성 신청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3" name="구부러진 연결선 22"/>
          <p:cNvCxnSpPr/>
          <p:nvPr/>
        </p:nvCxnSpPr>
        <p:spPr>
          <a:xfrm flipV="1">
            <a:off x="7028698" y="1642724"/>
            <a:ext cx="1660433" cy="45284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알림 프로세스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09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772832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클라이언트</a:t>
            </a:r>
            <a:endParaRPr lang="en-US" altLang="ko-KR" sz="1400" b="1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13649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서버</a:t>
            </a:r>
            <a:endParaRPr lang="en-US" altLang="ko-KR" sz="1400" b="1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54466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Noto Sans KR" panose="020B0600000101010101" charset="-127"/>
                <a:ea typeface="Noto Sans KR" panose="020B0600000101010101" charset="-127"/>
              </a:rPr>
              <a:t>브로커</a:t>
            </a:r>
            <a:endParaRPr lang="en-US" altLang="ko-KR" sz="1400" b="1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421460" y="4834376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052161" y="4922392"/>
            <a:ext cx="3630700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" idx="2"/>
          </p:cNvCxnSpPr>
          <p:nvPr/>
        </p:nvCxnSpPr>
        <p:spPr>
          <a:xfrm>
            <a:off x="34214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488041" y="3455715"/>
            <a:ext cx="2723928" cy="133651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smtClean="0">
                <a:latin typeface="Noto Sans KR" panose="020B0600000101010101" charset="-127"/>
                <a:ea typeface="Noto Sans KR" panose="020B0600000101010101" charset="-127"/>
              </a:rPr>
              <a:t>SEND</a:t>
            </a: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/queue/approve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/queue/meet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/queue/rep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comt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queue/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prj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권한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정보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18741" y="4449689"/>
            <a:ext cx="2586920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사용자 권한 정보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052161" y="6350065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421461" y="6420324"/>
            <a:ext cx="3630700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576173" y="5881308"/>
            <a:ext cx="1040109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66103" y="5129687"/>
            <a:ext cx="1419480" cy="124712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88037" y="2016924"/>
            <a:ext cx="1419477" cy="124983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smtClean="0">
                <a:latin typeface="Noto Sans KR" panose="020B0600000101010101" charset="-127"/>
                <a:ea typeface="Noto Sans KR" panose="020B0600000101010101" charset="-127"/>
              </a:rPr>
              <a:t>Subscribe</a:t>
            </a: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21460" y="3312459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11771" y="2276585"/>
            <a:ext cx="17936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승인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100" dirty="0" smtClean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신규 프로젝트 생성 신청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0521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6828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en-US" altLang="ko-KR" dirty="0" err="1" smtClean="0"/>
              <a:t>WebSocket</a:t>
            </a:r>
            <a:r>
              <a:rPr lang="en-US" altLang="ko-KR" dirty="0" smtClean="0"/>
              <a:t> </a:t>
            </a:r>
            <a:r>
              <a:rPr lang="en-US" altLang="ko-KR" dirty="0"/>
              <a:t>/ </a:t>
            </a:r>
            <a:r>
              <a:rPr lang="en-US" altLang="ko-KR" dirty="0" smtClean="0"/>
              <a:t>Stomp</a:t>
            </a:r>
            <a:endParaRPr lang="en-US" altLang="ko-KR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5506" y="2776908"/>
            <a:ext cx="2219101" cy="107110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 err="1" smtClean="0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b="1" dirty="0" smtClean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- 5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초 마다 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재연결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 새로운 알림 수신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4759064" y="2407534"/>
            <a:ext cx="310648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4573650" y="2567123"/>
            <a:ext cx="49606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691008" y="2730342"/>
            <a:ext cx="378703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4793180" y="2908721"/>
            <a:ext cx="27653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505681" y="3081950"/>
            <a:ext cx="56403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0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권한 별 알림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27" y="1878128"/>
            <a:ext cx="3449237" cy="45604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254" y="1878128"/>
            <a:ext cx="3483335" cy="45646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979" y="1880473"/>
            <a:ext cx="3466302" cy="456233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91933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628609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73818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58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296" y="2208793"/>
            <a:ext cx="2799351" cy="21184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754" y="2645391"/>
            <a:ext cx="2897795" cy="25063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30580" y="4329281"/>
            <a:ext cx="3092197" cy="29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회의 일정 클릭 시 회의록 캘린더 페이지로 이동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64" y="5041118"/>
            <a:ext cx="6521455" cy="145526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28439" y="5125181"/>
            <a:ext cx="50102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답글 알림 클릭 시 해당 </a:t>
            </a:r>
            <a:r>
              <a:rPr lang="ko-KR" altLang="en-US" sz="1000" dirty="0" err="1" smtClean="0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 등록된 답글 한번에 확인 가능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답글 클릭해 확인 시 </a:t>
            </a:r>
            <a:r>
              <a:rPr lang="en-US" altLang="ko-KR" sz="1000" dirty="0" err="1" smtClean="0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en-US" altLang="ko-KR" sz="10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000" dirty="0" smtClean="0">
                <a:latin typeface="Noto Sans KR" panose="020B0600000101010101" charset="-127"/>
                <a:ea typeface="Noto Sans KR" panose="020B0600000101010101" charset="-127"/>
              </a:rPr>
              <a:t>Y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로 변경되면서 알림 사라짐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5280" y="5376338"/>
            <a:ext cx="34901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댓글 알림 클릭 시 해당 </a:t>
            </a:r>
            <a:r>
              <a:rPr lang="ko-KR" altLang="en-US" sz="1000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 팝업으로 표출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등록되어 있는 댓글의 </a:t>
            </a:r>
            <a:r>
              <a:rPr lang="en-US" altLang="ko-KR" sz="1000" dirty="0" err="1" smtClean="0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모두 </a:t>
            </a:r>
            <a:r>
              <a:rPr lang="en-US" altLang="ko-KR" sz="1000" dirty="0" smtClean="0">
                <a:latin typeface="Noto Sans KR" panose="020B0600000101010101" charset="-127"/>
                <a:ea typeface="Noto Sans KR" panose="020B0600000101010101" charset="-127"/>
              </a:rPr>
              <a:t>Y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로 변경되면서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해당 </a:t>
            </a:r>
            <a:r>
              <a:rPr lang="ko-KR" altLang="en-US" sz="1000" dirty="0" err="1" smtClean="0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 대한 알림 사라짐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" y="1248666"/>
            <a:ext cx="2493154" cy="3296361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>
            <a:off x="2569029" y="1985554"/>
            <a:ext cx="2203268" cy="75764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2567031" y="3443403"/>
            <a:ext cx="5818249" cy="1509548"/>
          </a:xfrm>
          <a:prstGeom prst="bentConnector3">
            <a:avLst>
              <a:gd name="adj1" fmla="val 187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endCxn id="6" idx="1"/>
          </p:cNvCxnSpPr>
          <p:nvPr/>
        </p:nvCxnSpPr>
        <p:spPr>
          <a:xfrm rot="5400000">
            <a:off x="-912216" y="4163471"/>
            <a:ext cx="3123362" cy="87202"/>
          </a:xfrm>
          <a:prstGeom prst="bentConnector4">
            <a:avLst>
              <a:gd name="adj1" fmla="val 150"/>
              <a:gd name="adj2" fmla="val 36215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824203" y="1242666"/>
            <a:ext cx="6161243" cy="63850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계정 접속 시</a:t>
            </a:r>
            <a:endParaRPr lang="en-US" altLang="ko-KR" sz="11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당일 회의 일정</a:t>
            </a:r>
            <a:r>
              <a:rPr lang="en-US" altLang="ko-KR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등록된 답글</a:t>
            </a:r>
            <a:r>
              <a:rPr lang="en-US" altLang="ko-KR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알림 기능 제공</a:t>
            </a:r>
            <a:endParaRPr lang="en-US" altLang="ko-KR" sz="11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학생 권한 알림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9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406113" y="6052480"/>
            <a:ext cx="4848952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프로젝트 승인 알림 클릭 시 프로젝트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프로젝트 단계 프로파일 페이지로 이동</a:t>
            </a:r>
            <a:endParaRPr lang="en-US" altLang="ko-KR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799" y="2874069"/>
            <a:ext cx="4555492" cy="306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39" y="1672319"/>
            <a:ext cx="2934470" cy="3845426"/>
          </a:xfrm>
          <a:prstGeom prst="rect">
            <a:avLst/>
          </a:prstGeom>
        </p:spPr>
      </p:pic>
      <p:cxnSp>
        <p:nvCxnSpPr>
          <p:cNvPr id="7" name="꺾인 연결선 6"/>
          <p:cNvCxnSpPr>
            <a:endCxn id="5" idx="0"/>
          </p:cNvCxnSpPr>
          <p:nvPr/>
        </p:nvCxnSpPr>
        <p:spPr>
          <a:xfrm>
            <a:off x="3125165" y="2615878"/>
            <a:ext cx="4609380" cy="25819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824203" y="1242666"/>
            <a:ext cx="6161243" cy="85930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계정 접속 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 계정에서 기본으로 제공되는 당일 회의 일정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답글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댓글 알림 기능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외에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생성 승인 알림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기능 추가 제공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팀장 권한 알림</a:t>
            </a:r>
          </a:p>
        </p:txBody>
      </p:sp>
    </p:spTree>
    <p:extLst>
      <p:ext uri="{BB962C8B-B14F-4D97-AF65-F5344CB8AC3E}">
        <p14:creationId xmlns:p14="http://schemas.microsoft.com/office/powerpoint/2010/main" val="19375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26" y="2492209"/>
            <a:ext cx="7416381" cy="21854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61551" y="4865716"/>
            <a:ext cx="4848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프로젝트 생성 신청 알림 클릭 시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승인 처리 가능한 관리자 설정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프로젝트 관리 페이지로 이동</a:t>
            </a:r>
            <a:endParaRPr lang="en-US" altLang="ko-KR" sz="1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39" y="1672319"/>
            <a:ext cx="2921622" cy="384542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824203" y="1242666"/>
            <a:ext cx="6161243" cy="67322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관리자</a:t>
            </a:r>
            <a:r>
              <a:rPr lang="en-US" altLang="ko-KR" sz="1100" dirty="0"/>
              <a:t>(Admin) </a:t>
            </a:r>
            <a:r>
              <a:rPr lang="ko-KR" altLang="en-US" sz="1100" dirty="0"/>
              <a:t>계정 접속 시 </a:t>
            </a:r>
            <a:r>
              <a:rPr lang="ko-KR" altLang="en-US" sz="1100" dirty="0" err="1"/>
              <a:t>미승인</a:t>
            </a:r>
            <a:r>
              <a:rPr lang="ko-KR" altLang="en-US" sz="1100" dirty="0"/>
              <a:t> 상태인 프로젝트 생성 신청 건수 알림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해당 알림 클릭 시 프로젝트 관리 페이지로 이동</a:t>
            </a:r>
            <a:endParaRPr lang="en-US" altLang="ko-KR" sz="1100" dirty="0"/>
          </a:p>
        </p:txBody>
      </p:sp>
      <p:cxnSp>
        <p:nvCxnSpPr>
          <p:cNvPr id="10" name="꺾인 연결선 9"/>
          <p:cNvCxnSpPr/>
          <p:nvPr/>
        </p:nvCxnSpPr>
        <p:spPr>
          <a:xfrm>
            <a:off x="2447109" y="2534194"/>
            <a:ext cx="1419497" cy="1050755"/>
          </a:xfrm>
          <a:prstGeom prst="bentConnector3">
            <a:avLst/>
          </a:prstGeom>
          <a:ln w="190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관리자 권한 알림</a:t>
            </a:r>
          </a:p>
        </p:txBody>
      </p:sp>
    </p:spTree>
    <p:extLst>
      <p:ext uri="{BB962C8B-B14F-4D97-AF65-F5344CB8AC3E}">
        <p14:creationId xmlns:p14="http://schemas.microsoft.com/office/powerpoint/2010/main" val="356466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BD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7460E8-244B-C8B5-2132-C06837161011}"/>
              </a:ext>
            </a:extLst>
          </p:cNvPr>
          <p:cNvSpPr txBox="1"/>
          <p:nvPr/>
        </p:nvSpPr>
        <p:spPr>
          <a:xfrm>
            <a:off x="328800" y="467709"/>
            <a:ext cx="313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KR" panose="020B0600000101010101" charset="-127"/>
                <a:ea typeface="Noto Sans KR" panose="020B0600000101010101" charset="-127"/>
              </a:rPr>
              <a:t>│프로젝트 소개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AA9E89F-E099-3FF7-47A7-523C89130E68}"/>
              </a:ext>
            </a:extLst>
          </p:cNvPr>
          <p:cNvGrpSpPr/>
          <p:nvPr/>
        </p:nvGrpSpPr>
        <p:grpSpPr>
          <a:xfrm>
            <a:off x="545690" y="1042219"/>
            <a:ext cx="11100619" cy="5815781"/>
            <a:chOff x="545690" y="1042219"/>
            <a:chExt cx="11100619" cy="581578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CE2A218-86F9-28CA-B1FA-3B452CDC0A06}"/>
                </a:ext>
              </a:extLst>
            </p:cNvPr>
            <p:cNvSpPr/>
            <p:nvPr/>
          </p:nvSpPr>
          <p:spPr>
            <a:xfrm>
              <a:off x="545690" y="1042219"/>
              <a:ext cx="11100619" cy="5815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22D79D0-8E08-8593-A67B-213AD7686ED9}"/>
                </a:ext>
              </a:extLst>
            </p:cNvPr>
            <p:cNvGrpSpPr/>
            <p:nvPr/>
          </p:nvGrpSpPr>
          <p:grpSpPr>
            <a:xfrm>
              <a:off x="1322438" y="1278194"/>
              <a:ext cx="9547122" cy="3185652"/>
              <a:chOff x="973394" y="1278194"/>
              <a:chExt cx="9547122" cy="3185652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5C98F48-0824-A5B2-2D25-1A0B7BDC8927}"/>
                  </a:ext>
                </a:extLst>
              </p:cNvPr>
              <p:cNvSpPr/>
              <p:nvPr/>
            </p:nvSpPr>
            <p:spPr>
              <a:xfrm>
                <a:off x="973394" y="1278194"/>
                <a:ext cx="9547122" cy="31856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3B34AEF-E926-80B1-B170-B415A2E8090F}"/>
                  </a:ext>
                </a:extLst>
              </p:cNvPr>
              <p:cNvSpPr/>
              <p:nvPr/>
            </p:nvSpPr>
            <p:spPr>
              <a:xfrm>
                <a:off x="1119650" y="1546122"/>
                <a:ext cx="2875934" cy="264979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입학 후에도 프로젝트의 개념을 이해하기 어렵다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.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D36B642-CA8D-043C-0EFF-0C02B1C7EE3B}"/>
                  </a:ext>
                </a:extLst>
              </p:cNvPr>
              <p:cNvSpPr/>
              <p:nvPr/>
            </p:nvSpPr>
            <p:spPr>
              <a:xfrm>
                <a:off x="4289323" y="1546122"/>
                <a:ext cx="2875934" cy="264979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관리 측면에서 경험이 부족한 채로 실무에 진출하는 경우가 많다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.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6E4F763-6DCA-1A93-A432-73581F2F749A}"/>
                  </a:ext>
                </a:extLst>
              </p:cNvPr>
              <p:cNvSpPr/>
              <p:nvPr/>
            </p:nvSpPr>
            <p:spPr>
              <a:xfrm>
                <a:off x="7458996" y="1546122"/>
                <a:ext cx="2875934" cy="264979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수업에서 배운 이론적인 </a:t>
                </a:r>
                <a:endParaRPr lang="en-US" altLang="ko-KR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부분과 실무 적용 간의 괴리가 발생</a:t>
                </a:r>
                <a:r>
                  <a:rPr lang="ko-KR" altLang="en-US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한다</a:t>
                </a:r>
                <a:r>
                  <a:rPr lang="en-US" altLang="ko-KR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.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D5A8B56-78D6-14BA-22BE-71EAAFFDEE6C}"/>
                </a:ext>
              </a:extLst>
            </p:cNvPr>
            <p:cNvGrpSpPr/>
            <p:nvPr/>
          </p:nvGrpSpPr>
          <p:grpSpPr>
            <a:xfrm>
              <a:off x="1322438" y="5073445"/>
              <a:ext cx="9547122" cy="1221164"/>
              <a:chOff x="973394" y="5073445"/>
              <a:chExt cx="9547122" cy="122116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1F88C8-9465-35F4-1EFC-7182CB67F381}"/>
                  </a:ext>
                </a:extLst>
              </p:cNvPr>
              <p:cNvSpPr/>
              <p:nvPr/>
            </p:nvSpPr>
            <p:spPr>
              <a:xfrm>
                <a:off x="973394" y="5073445"/>
                <a:ext cx="9547122" cy="122116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rgbClr val="C00000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PMS(Project Management System) </a:t>
                </a:r>
                <a:r>
                  <a:rPr lang="ko-KR" altLang="en-US" sz="2400" dirty="0">
                    <a:solidFill>
                      <a:srgbClr val="C00000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도입</a:t>
                </a:r>
                <a:r>
                  <a:rPr lang="en-US" altLang="ko-KR" sz="2400" dirty="0">
                    <a:solidFill>
                      <a:srgbClr val="C00000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!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학원생들의 프로젝트 개념 및 관리 측면에서 더 나은 이해와 경험을 얻을 수 있는 중요한 수단이 될 것입니다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.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7BA7722-D3D0-6AF9-7904-3B62A8536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2704" y="5189955"/>
                <a:ext cx="449826" cy="4498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1564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프로젝트 캘린더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캘린더 프로세스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445014" y="173586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캘린더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411238" y="1735868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b="1" dirty="0" err="1" smtClean="0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라이브러리 이용해 기본적인 캘린더 화면 출력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445014" y="3358369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11238" y="3358369"/>
            <a:ext cx="6271630" cy="94600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해당 프로젝트에 등록된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 일정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45014" y="5324704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 클릭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11238" y="5324705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전체 프로젝트 기간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이벤트 클릭 시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해당 프로젝트의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b="1" dirty="0" smtClean="0">
                <a:latin typeface="Noto Sans KR" panose="020B0600000101010101" charset="-127"/>
                <a:ea typeface="Noto Sans KR" panose="020B0600000101010101" charset="-127"/>
              </a:rPr>
              <a:t>Home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화면으로 이동</a:t>
            </a:r>
            <a:endParaRPr lang="en-US" altLang="ko-KR" sz="1100" b="1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화살표 연결선 9"/>
          <p:cNvCxnSpPr>
            <a:stCxn id="4" idx="2"/>
            <a:endCxn id="6" idx="0"/>
          </p:cNvCxnSpPr>
          <p:nvPr/>
        </p:nvCxnSpPr>
        <p:spPr>
          <a:xfrm>
            <a:off x="2498803" y="2338033"/>
            <a:ext cx="0" cy="102033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2"/>
            <a:endCxn id="8" idx="0"/>
          </p:cNvCxnSpPr>
          <p:nvPr/>
        </p:nvCxnSpPr>
        <p:spPr>
          <a:xfrm>
            <a:off x="2498803" y="3960535"/>
            <a:ext cx="0" cy="13641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4" idx="3"/>
            <a:endCxn id="5" idx="1"/>
          </p:cNvCxnSpPr>
          <p:nvPr/>
        </p:nvCxnSpPr>
        <p:spPr>
          <a:xfrm>
            <a:off x="3552592" y="2036950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552592" y="3659451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552591" y="5627178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51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ko-KR" altLang="en-US" dirty="0"/>
              <a:t>프로젝트 캘린더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캘린더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6" y="1301590"/>
            <a:ext cx="6305629" cy="43526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6784" y="3216621"/>
            <a:ext cx="41668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파란색으로 표시된 </a:t>
            </a:r>
            <a:r>
              <a:rPr lang="ko-KR" altLang="en-US" sz="100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 클릭 </a:t>
            </a: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시</a:t>
            </a:r>
            <a:endParaRPr lang="en-US" altLang="ko-KR" sz="10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Noto Sans KR" panose="020B0600000101010101" charset="-127"/>
                <a:ea typeface="Noto Sans KR" panose="020B0600000101010101" charset="-127"/>
              </a:rPr>
              <a:t>해당 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프로젝트의 </a:t>
            </a:r>
            <a:r>
              <a:rPr lang="ko-KR" altLang="en-US" sz="1000" b="1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000" b="1" dirty="0">
                <a:latin typeface="Noto Sans KR" panose="020B0600000101010101" charset="-127"/>
                <a:ea typeface="Noto Sans KR" panose="020B0600000101010101" charset="-127"/>
              </a:rPr>
              <a:t>Home</a:t>
            </a:r>
            <a:r>
              <a:rPr lang="en-US" altLang="ko-KR" sz="10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화면으로 페이지 이동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784" y="3851061"/>
            <a:ext cx="4659693" cy="2533564"/>
          </a:xfrm>
          <a:prstGeom prst="rect">
            <a:avLst/>
          </a:prstGeom>
        </p:spPr>
      </p:pic>
      <p:cxnSp>
        <p:nvCxnSpPr>
          <p:cNvPr id="8" name="꺾인 연결선 7"/>
          <p:cNvCxnSpPr>
            <a:endCxn id="7" idx="1"/>
          </p:cNvCxnSpPr>
          <p:nvPr/>
        </p:nvCxnSpPr>
        <p:spPr>
          <a:xfrm rot="16200000" flipH="1">
            <a:off x="6011336" y="4102395"/>
            <a:ext cx="1170738" cy="860157"/>
          </a:xfrm>
          <a:prstGeom prst="bentConnector2">
            <a:avLst/>
          </a:prstGeom>
          <a:ln w="19050">
            <a:solidFill>
              <a:srgbClr val="67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7341326" y="1242666"/>
            <a:ext cx="4644120" cy="869237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b="1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05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라이브러리로 캘린더 출력</a:t>
            </a:r>
            <a:endParaRPr lang="en-US" altLang="ko-KR" sz="105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세션에 저장된 </a:t>
            </a:r>
            <a:r>
              <a:rPr lang="en-US" altLang="ko-KR" sz="1050" dirty="0" err="1">
                <a:latin typeface="Noto Sans KR" panose="020B0600000101010101" charset="-127"/>
                <a:ea typeface="Noto Sans KR" panose="020B0600000101010101" charset="-127"/>
              </a:rPr>
              <a:t>UserInfo</a:t>
            </a: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en-US" altLang="ko-KR" sz="1050" dirty="0" err="1">
                <a:latin typeface="Noto Sans KR" panose="020B0600000101010101" charset="-127"/>
                <a:ea typeface="Noto Sans KR" panose="020B0600000101010101" charset="-127"/>
              </a:rPr>
              <a:t>project_id</a:t>
            </a: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로 프로젝트의 </a:t>
            </a:r>
            <a:r>
              <a:rPr lang="ko-KR" altLang="en-US" sz="105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과 </a:t>
            </a:r>
            <a:r>
              <a:rPr lang="ko-KR" altLang="en-US" sz="1050" b="1" dirty="0" smtClean="0"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r>
              <a:rPr lang="ko-KR" altLang="en-US" sz="1050" dirty="0" smtClean="0">
                <a:latin typeface="Noto Sans KR" panose="020B0600000101010101" charset="-127"/>
                <a:ea typeface="Noto Sans KR" panose="020B0600000101010101" charset="-127"/>
              </a:rPr>
              <a:t>을 </a:t>
            </a:r>
            <a:r>
              <a:rPr lang="ko-KR" altLang="en-US" sz="1050" dirty="0">
                <a:latin typeface="Noto Sans KR" panose="020B0600000101010101" charset="-127"/>
                <a:ea typeface="Noto Sans KR" panose="020B0600000101010101" charset="-127"/>
              </a:rPr>
              <a:t>가져와 각각 다른 색상으로 이벤트 추가하여 표시</a:t>
            </a:r>
            <a:endParaRPr lang="en-US" altLang="ko-KR" sz="105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2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회의록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회의록 프로세스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109200" y="1576418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캘린더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8246" y="1576416"/>
            <a:ext cx="6242829" cy="109654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err="1" smtClean="0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라이브러리 이용해 기본적인 캘린더 화면 출력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 일정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미등록 상태에 따라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다른 색상 표시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95413" y="3818918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 등록 버튼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007286" y="3818918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버튼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24150" y="4718459"/>
            <a:ext cx="3650105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등록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가능한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모달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창 표출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등록 시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캘린더에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회의록 등록 상태의 색상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으로 표시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등록 시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캘린더에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회의록 미등록 상태의 색상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으로 표시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723401" y="4718459"/>
            <a:ext cx="2675347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캘린더 오른쪽에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회의록 리스트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출력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회의록 클릭 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: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상세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페이지 이동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09200" y="3818918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 이벤트 클릭</a:t>
            </a:r>
            <a:endParaRPr lang="en-US" altLang="ko-KR" sz="14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52373" y="4718459"/>
            <a:ext cx="2621231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상태 회의 일정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클릭 시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상세 페이지로 이동</a:t>
            </a:r>
            <a:endParaRPr lang="en-US" altLang="ko-KR" sz="1100" b="1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회의록 미등록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상태 회의 일정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클릭 시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 일정 수정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및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,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100" b="1" dirty="0" smtClean="0"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ko-KR" altLang="en-US" sz="1100" b="1" dirty="0" smtClean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가능한 </a:t>
            </a:r>
            <a:r>
              <a:rPr lang="ko-KR" altLang="en-US" sz="1100" dirty="0" err="1" smtClean="0">
                <a:latin typeface="Noto Sans KR" panose="020B0600000101010101" charset="-127"/>
                <a:ea typeface="Noto Sans KR" panose="020B0600000101010101" charset="-127"/>
              </a:rPr>
              <a:t>모달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 창 표출</a:t>
            </a:r>
            <a:endParaRPr lang="en-US" altLang="ko-KR" sz="11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" name="직선 연결선 11"/>
          <p:cNvCxnSpPr>
            <a:stCxn id="4" idx="2"/>
            <a:endCxn id="10" idx="0"/>
          </p:cNvCxnSpPr>
          <p:nvPr/>
        </p:nvCxnSpPr>
        <p:spPr>
          <a:xfrm>
            <a:off x="2162989" y="2178584"/>
            <a:ext cx="0" cy="16403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4" idx="2"/>
            <a:endCxn id="6" idx="0"/>
          </p:cNvCxnSpPr>
          <p:nvPr/>
        </p:nvCxnSpPr>
        <p:spPr>
          <a:xfrm rot="16200000" flipH="1">
            <a:off x="3335928" y="1005644"/>
            <a:ext cx="1640334" cy="398621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4" idx="2"/>
            <a:endCxn id="7" idx="0"/>
          </p:cNvCxnSpPr>
          <p:nvPr/>
        </p:nvCxnSpPr>
        <p:spPr>
          <a:xfrm rot="16200000" flipH="1">
            <a:off x="5291865" y="-950292"/>
            <a:ext cx="1640334" cy="789808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0" idx="2"/>
            <a:endCxn id="11" idx="0"/>
          </p:cNvCxnSpPr>
          <p:nvPr/>
        </p:nvCxnSpPr>
        <p:spPr>
          <a:xfrm>
            <a:off x="2162989" y="4421084"/>
            <a:ext cx="0" cy="2973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6" idx="2"/>
            <a:endCxn id="8" idx="0"/>
          </p:cNvCxnSpPr>
          <p:nvPr/>
        </p:nvCxnSpPr>
        <p:spPr>
          <a:xfrm>
            <a:off x="6149202" y="4421084"/>
            <a:ext cx="1" cy="2973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  <a:endCxn id="9" idx="0"/>
          </p:cNvCxnSpPr>
          <p:nvPr/>
        </p:nvCxnSpPr>
        <p:spPr>
          <a:xfrm>
            <a:off x="10061075" y="4421084"/>
            <a:ext cx="0" cy="2973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4" idx="3"/>
          </p:cNvCxnSpPr>
          <p:nvPr/>
        </p:nvCxnSpPr>
        <p:spPr>
          <a:xfrm flipH="1" flipV="1">
            <a:off x="3216778" y="1877501"/>
            <a:ext cx="601468" cy="37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8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회의록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6" y="1282445"/>
            <a:ext cx="5086223" cy="3902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-1" r="596" b="6579"/>
          <a:stretch/>
        </p:blipFill>
        <p:spPr>
          <a:xfrm>
            <a:off x="6382389" y="1379547"/>
            <a:ext cx="3468506" cy="1440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5429" t="-226" r="5818" b="15107"/>
          <a:stretch/>
        </p:blipFill>
        <p:spPr>
          <a:xfrm>
            <a:off x="5735807" y="3252490"/>
            <a:ext cx="3285502" cy="29121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51562" y="1820411"/>
            <a:ext cx="20197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회의록 등록 상태인 회의 일정 클릭 시 상세 페이지로 이동</a:t>
            </a:r>
            <a:endParaRPr lang="en-US" altLang="ko-KR" sz="10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9169087" y="3266485"/>
            <a:ext cx="26428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회의록 미등록 상태인 회의 일정 클릭 시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err="1" smtClean="0"/>
              <a:t>회의일정</a:t>
            </a:r>
            <a:r>
              <a:rPr lang="ko-KR" altLang="en-US" sz="1000" dirty="0" smtClean="0"/>
              <a:t> 수정 및 삭제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회의록 등록 가능</a:t>
            </a:r>
            <a:endParaRPr lang="en-US" altLang="ko-KR" sz="1000" dirty="0" smtClean="0"/>
          </a:p>
        </p:txBody>
      </p:sp>
      <p:cxnSp>
        <p:nvCxnSpPr>
          <p:cNvPr id="10" name="꺾인 연결선 9"/>
          <p:cNvCxnSpPr>
            <a:endCxn id="7" idx="1"/>
          </p:cNvCxnSpPr>
          <p:nvPr/>
        </p:nvCxnSpPr>
        <p:spPr>
          <a:xfrm>
            <a:off x="3950563" y="3622089"/>
            <a:ext cx="1785244" cy="1086476"/>
          </a:xfrm>
          <a:prstGeom prst="bentConnector3">
            <a:avLst/>
          </a:prstGeom>
          <a:ln w="19050">
            <a:solidFill>
              <a:srgbClr val="F2CB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endCxn id="6" idx="1"/>
          </p:cNvCxnSpPr>
          <p:nvPr/>
        </p:nvCxnSpPr>
        <p:spPr>
          <a:xfrm>
            <a:off x="4758431" y="1953087"/>
            <a:ext cx="1623958" cy="146694"/>
          </a:xfrm>
          <a:prstGeom prst="bentConnector3">
            <a:avLst/>
          </a:prstGeom>
          <a:ln w="19050">
            <a:solidFill>
              <a:srgbClr val="B5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140908" y="4234676"/>
            <a:ext cx="2820161" cy="553998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기존 회의 일정에 등록된 내용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및 첨부파일</a:t>
            </a:r>
            <a:r>
              <a:rPr lang="en-US" altLang="ko-KR" sz="10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참석자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체크 상태 그대로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유지됨</a:t>
            </a:r>
            <a:endParaRPr lang="en-US" altLang="ko-KR" sz="100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9140908" y="5250539"/>
            <a:ext cx="2820162" cy="55399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일정 수정 시 회의록 미등록 상태 유지되어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기존과 동일하게 노란색으로 일정 </a:t>
            </a:r>
            <a:r>
              <a:rPr lang="ko-KR" altLang="en-US" sz="1000" dirty="0" smtClean="0"/>
              <a:t>표시</a:t>
            </a:r>
            <a:endParaRPr lang="en-US" altLang="ko-KR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7588250" y="5848349"/>
            <a:ext cx="304000" cy="152956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29475" y="5848349"/>
            <a:ext cx="338956" cy="152955"/>
          </a:xfrm>
          <a:prstGeom prst="rect">
            <a:avLst/>
          </a:prstGeom>
          <a:noFill/>
          <a:ln w="19050" cap="flat" cmpd="sng" algn="ctr">
            <a:solidFill>
              <a:srgbClr val="B5B2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0"/>
          </p:cNvCxnSpPr>
          <p:nvPr/>
        </p:nvCxnSpPr>
        <p:spPr>
          <a:xfrm rot="5400000" flipH="1" flipV="1">
            <a:off x="8269455" y="4988946"/>
            <a:ext cx="330199" cy="1388608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15" idx="2"/>
          </p:cNvCxnSpPr>
          <p:nvPr/>
        </p:nvCxnSpPr>
        <p:spPr>
          <a:xfrm rot="16200000" flipH="1">
            <a:off x="8120272" y="5279984"/>
            <a:ext cx="289709" cy="1732347"/>
          </a:xfrm>
          <a:prstGeom prst="curvedConnector2">
            <a:avLst/>
          </a:prstGeom>
          <a:ln w="19050">
            <a:solidFill>
              <a:srgbClr val="B5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140907" y="6065837"/>
            <a:ext cx="2830408" cy="553998"/>
          </a:xfrm>
          <a:prstGeom prst="rect">
            <a:avLst/>
          </a:prstGeom>
          <a:ln>
            <a:solidFill>
              <a:srgbClr val="B5B2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회의록 등록 시 회의록 등록 상태로 변경되어 보라색으로 일정 색상이 변경됨</a:t>
            </a:r>
            <a:endParaRPr lang="en-US" altLang="ko-KR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6692900" y="4426269"/>
            <a:ext cx="74613" cy="474343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692899" y="4995863"/>
            <a:ext cx="1736726" cy="114300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692898" y="5180131"/>
            <a:ext cx="1308101" cy="120532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01432" y="4190075"/>
            <a:ext cx="308967" cy="140943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04799" y="3954487"/>
            <a:ext cx="367513" cy="140337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706399" y="3696959"/>
            <a:ext cx="304000" cy="152956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8124825" y="4511675"/>
            <a:ext cx="1004034" cy="635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501806" y="5353735"/>
            <a:ext cx="2858668" cy="65903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세션에 저장된 </a:t>
            </a:r>
            <a:r>
              <a:rPr lang="en-US" altLang="ko-KR" sz="1000" dirty="0" err="1"/>
              <a:t>UserInfo</a:t>
            </a:r>
            <a:r>
              <a:rPr lang="ko-KR" altLang="en-US" sz="1000" dirty="0"/>
              <a:t>의 </a:t>
            </a:r>
            <a:r>
              <a:rPr lang="en-US" altLang="ko-KR" sz="1000" dirty="0" err="1"/>
              <a:t>project_id</a:t>
            </a:r>
            <a:r>
              <a:rPr lang="ko-KR" altLang="en-US" sz="1000" dirty="0" smtClean="0"/>
              <a:t>로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해당 </a:t>
            </a:r>
            <a:r>
              <a:rPr lang="ko-KR" altLang="en-US" sz="1000" dirty="0"/>
              <a:t>프로젝트에 등록된 회의 일정을 </a:t>
            </a:r>
            <a:r>
              <a:rPr lang="ko-KR" altLang="en-US" sz="1000" dirty="0" smtClean="0"/>
              <a:t>가져옴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405084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회의록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4" y="1539938"/>
            <a:ext cx="6290669" cy="48265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45980" y="5115748"/>
            <a:ext cx="451441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/>
              <a:t>회의일정</a:t>
            </a:r>
            <a:r>
              <a:rPr lang="ko-KR" altLang="en-US" sz="1000" dirty="0" smtClean="0"/>
              <a:t> 등록 버튼 클릭 시 회의 일정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회의록 상태 선택해 일정 등록 가능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회의 일정으로 등록 시 회의록 미등록 상태 색상으로 표시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노란색</a:t>
            </a:r>
            <a:r>
              <a:rPr lang="en-US" altLang="ko-KR" sz="1000" dirty="0" smtClean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회의록으로 등록 시 회의록 등록 상태 색상으로 표시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보라색</a:t>
            </a:r>
            <a:r>
              <a:rPr lang="en-US" altLang="ko-KR" sz="1000" dirty="0" smtClean="0"/>
              <a:t>)</a:t>
            </a:r>
            <a:endParaRPr lang="en-US" altLang="ko-KR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039" y="1936768"/>
            <a:ext cx="3187419" cy="29850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7304" y="1742833"/>
            <a:ext cx="605541" cy="260058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7" idx="0"/>
            <a:endCxn id="6" idx="0"/>
          </p:cNvCxnSpPr>
          <p:nvPr/>
        </p:nvCxnSpPr>
        <p:spPr>
          <a:xfrm rot="16200000" flipH="1">
            <a:off x="4711944" y="-2269037"/>
            <a:ext cx="193935" cy="8217674"/>
          </a:xfrm>
          <a:prstGeom prst="curvedConnector3">
            <a:avLst>
              <a:gd name="adj1" fmla="val -91922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464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회의록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3" y="2023300"/>
            <a:ext cx="5728784" cy="43954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07374" y="3320355"/>
            <a:ext cx="441584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회의록 버튼 클릭 시 캘린더 우측으로 회의록 리스트 표출 </a:t>
            </a:r>
            <a:r>
              <a:rPr lang="en-US" altLang="ko-KR" sz="1000" dirty="0" smtClean="0"/>
              <a:t>(AJAX)</a:t>
            </a:r>
            <a:endParaRPr lang="en-US" altLang="ko-KR" sz="1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281" y="1212137"/>
            <a:ext cx="3702182" cy="20829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327" y="3911129"/>
            <a:ext cx="3580145" cy="244009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007374" y="6362416"/>
            <a:ext cx="441584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회의록 리스트에서 회의 클릭 시 상세 페이지로 이동</a:t>
            </a:r>
            <a:endParaRPr lang="en-US" altLang="ko-KR" sz="1000" dirty="0"/>
          </a:p>
        </p:txBody>
      </p:sp>
      <p:cxnSp>
        <p:nvCxnSpPr>
          <p:cNvPr id="17" name="구부러진 연결선 16"/>
          <p:cNvCxnSpPr>
            <a:stCxn id="14" idx="3"/>
            <a:endCxn id="15" idx="3"/>
          </p:cNvCxnSpPr>
          <p:nvPr/>
        </p:nvCxnSpPr>
        <p:spPr>
          <a:xfrm flipH="1">
            <a:off x="10649472" y="2253601"/>
            <a:ext cx="183991" cy="2877578"/>
          </a:xfrm>
          <a:prstGeom prst="curvedConnector3">
            <a:avLst>
              <a:gd name="adj1" fmla="val -124245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58226" y="2190401"/>
            <a:ext cx="325224" cy="23683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stCxn id="18" idx="0"/>
          </p:cNvCxnSpPr>
          <p:nvPr/>
        </p:nvCxnSpPr>
        <p:spPr>
          <a:xfrm rot="5400000" flipH="1" flipV="1">
            <a:off x="3923816" y="-894149"/>
            <a:ext cx="381573" cy="5787529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58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 smtClean="0"/>
              <a:t>차예지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41190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255076" y="1164033"/>
            <a:ext cx="9769969" cy="22282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전체 게시판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게시판 프로세스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54385" y="3561136"/>
            <a:ext cx="5816758" cy="314690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80094" y="3561136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자유 </a:t>
            </a:r>
            <a:r>
              <a:rPr lang="en-US" altLang="ko-KR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ko-KR" altLang="en-US" sz="16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6671" y="3994928"/>
            <a:ext cx="581025" cy="5905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8912" y="4745186"/>
            <a:ext cx="1078918" cy="304298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작성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467090" y="411782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조회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29106" y="411782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삭제 </a:t>
            </a: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수정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015072" y="4489987"/>
            <a:ext cx="3754" cy="430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67090" y="5603739"/>
            <a:ext cx="1063734" cy="255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댓글 입력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2703" y="4926294"/>
            <a:ext cx="581025" cy="5905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467090" y="6015305"/>
            <a:ext cx="1063734" cy="223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추천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34108" y="5603739"/>
            <a:ext cx="944541" cy="247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댓글 삭제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9983" y="5092181"/>
            <a:ext cx="1945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3638" y="6291061"/>
            <a:ext cx="29902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* </a:t>
            </a:r>
            <a:r>
              <a:rPr lang="ko-KR" altLang="en-US" sz="1100"/>
              <a:t>중복 추천 검사 </a:t>
            </a:r>
            <a:r>
              <a:rPr lang="en-US" altLang="ko-KR" sz="1100"/>
              <a:t>/ </a:t>
            </a:r>
            <a:r>
              <a:rPr lang="ko-KR" altLang="en-US" sz="1100">
                <a:latin typeface="Noto Sans KR"/>
                <a:ea typeface="Noto Sans KR"/>
              </a:rPr>
              <a:t>조회수 증가 </a:t>
            </a:r>
          </a:p>
          <a:p>
            <a:pPr lvl="0">
              <a:defRPr/>
            </a:pPr>
            <a:endParaRPr lang="ko-KR" altLang="en-US" sz="1000"/>
          </a:p>
        </p:txBody>
      </p:sp>
      <p:sp>
        <p:nvSpPr>
          <p:cNvPr id="32" name="직사각형 31"/>
          <p:cNvSpPr/>
          <p:nvPr/>
        </p:nvSpPr>
        <p:spPr>
          <a:xfrm>
            <a:off x="2045730" y="2453149"/>
            <a:ext cx="1078918" cy="332602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작성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149779" y="203386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endParaRPr lang="en-US" altLang="ko-KR" sz="12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044189" y="2003432"/>
            <a:ext cx="1063734" cy="33382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 </a:t>
            </a:r>
            <a:r>
              <a:rPr lang="en-US" altLang="ko-KR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endParaRPr lang="en-US" altLang="ko-KR" sz="12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93964" y="2375427"/>
            <a:ext cx="22279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관리자 계정으로 접속 시 가능 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731306" y="2193293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612000" y="2193293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57308" y="2422594"/>
            <a:ext cx="2247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조회수 증가 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9664" y="1734326"/>
            <a:ext cx="581025" cy="59055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4772296" y="1173110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endParaRPr lang="ko-KR" altLang="en-US" sz="16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83121" y="3531075"/>
            <a:ext cx="5936281" cy="31857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044189" y="3531075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Q&amp;A</a:t>
            </a:r>
            <a:endParaRPr lang="ko-KR" altLang="en-US" sz="16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3753314" y="5727631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753314" y="4275585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407830" y="4275585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34020" y="2836864"/>
            <a:ext cx="3222263" cy="419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</a:t>
            </a:r>
            <a:r>
              <a:rPr lang="ko-KR" altLang="en-US" sz="1100">
                <a:latin typeface="Noto Sans KR"/>
                <a:ea typeface="Noto Sans KR"/>
              </a:rPr>
              <a:t>관리자 계정으로 접속 시 가능</a:t>
            </a:r>
            <a:endParaRPr lang="en-US" altLang="ko-KR" sz="11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2688" y="3906333"/>
            <a:ext cx="581025" cy="59055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6304929" y="4656591"/>
            <a:ext cx="1078918" cy="304298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작성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443107" y="4029227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조회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705123" y="4029227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삭제 </a:t>
            </a: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수정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cxnSp>
        <p:nvCxnSpPr>
          <p:cNvPr id="71" name="직선 화살표 연결선 22"/>
          <p:cNvCxnSpPr/>
          <p:nvPr/>
        </p:nvCxnSpPr>
        <p:spPr>
          <a:xfrm>
            <a:off x="8991089" y="4401392"/>
            <a:ext cx="3754" cy="430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443107" y="5515144"/>
            <a:ext cx="1063734" cy="2555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답글 입력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98720" y="4837699"/>
            <a:ext cx="581025" cy="590550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8443107" y="5926710"/>
            <a:ext cx="1063734" cy="223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추천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810125" y="5515144"/>
            <a:ext cx="944541" cy="247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답글 삭제</a:t>
            </a:r>
          </a:p>
        </p:txBody>
      </p:sp>
      <p:sp>
        <p:nvSpPr>
          <p:cNvPr id="76" name="TextBox 28"/>
          <p:cNvSpPr txBox="1"/>
          <p:nvPr/>
        </p:nvSpPr>
        <p:spPr>
          <a:xfrm>
            <a:off x="6096000" y="5003586"/>
            <a:ext cx="1945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sp>
        <p:nvSpPr>
          <p:cNvPr id="77" name="TextBox 29"/>
          <p:cNvSpPr txBox="1"/>
          <p:nvPr/>
        </p:nvSpPr>
        <p:spPr>
          <a:xfrm>
            <a:off x="8317034" y="6202466"/>
            <a:ext cx="29902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* </a:t>
            </a:r>
            <a:r>
              <a:rPr lang="ko-KR" altLang="en-US" sz="1100"/>
              <a:t>중복 추천 검사 </a:t>
            </a:r>
            <a:r>
              <a:rPr lang="en-US" altLang="ko-KR" sz="1100"/>
              <a:t>/ </a:t>
            </a:r>
            <a:r>
              <a:rPr lang="ko-KR" altLang="en-US" sz="1100">
                <a:latin typeface="Noto Sans KR"/>
                <a:ea typeface="Noto Sans KR"/>
              </a:rPr>
              <a:t>조회수 증가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78" name="직선 화살표 연결선 47"/>
          <p:cNvCxnSpPr/>
          <p:nvPr/>
        </p:nvCxnSpPr>
        <p:spPr>
          <a:xfrm>
            <a:off x="9729331" y="5639036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48"/>
          <p:cNvCxnSpPr/>
          <p:nvPr/>
        </p:nvCxnSpPr>
        <p:spPr>
          <a:xfrm>
            <a:off x="9729331" y="4186990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49"/>
          <p:cNvCxnSpPr/>
          <p:nvPr/>
        </p:nvCxnSpPr>
        <p:spPr>
          <a:xfrm>
            <a:off x="7383847" y="4186990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682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작성</a:t>
            </a:r>
            <a:endParaRPr lang="en-US" altLang="ko-KR" dirty="0" smtClean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306" y="1720689"/>
            <a:ext cx="3110647" cy="45157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9889" y="1771741"/>
            <a:ext cx="8832111" cy="1274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4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4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400">
                <a:latin typeface="Noto Sans KR"/>
                <a:ea typeface="Noto Sans KR"/>
              </a:rPr>
              <a:t>post </a:t>
            </a:r>
            <a:r>
              <a:rPr lang="ko-KR" altLang="en-US" sz="1400">
                <a:latin typeface="Noto Sans KR"/>
                <a:ea typeface="Noto Sans KR"/>
              </a:rPr>
              <a:t>요청으로 전송된 입력 값을 검증하고</a:t>
            </a:r>
            <a:r>
              <a:rPr lang="en-US" altLang="ko-KR" sz="1400">
                <a:latin typeface="Noto Sans KR"/>
                <a:ea typeface="Noto Sans KR"/>
              </a:rPr>
              <a:t>, </a:t>
            </a:r>
            <a:r>
              <a:rPr lang="ko-KR" altLang="en-US" sz="1400">
                <a:latin typeface="Noto Sans KR"/>
                <a:ea typeface="Noto Sans KR"/>
              </a:rPr>
              <a:t>문제가 있을 시 해당되는 에러 메시지를 화면에 표시하는 동작 원리 </a:t>
            </a:r>
          </a:p>
          <a:p>
            <a:pPr lvl="0">
              <a:defRPr/>
            </a:pPr>
            <a:endParaRPr lang="en-US" altLang="ko-KR" sz="14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1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	    </a:t>
            </a:r>
          </a:p>
        </p:txBody>
      </p:sp>
      <p:sp>
        <p:nvSpPr>
          <p:cNvPr id="47" name="타원 46"/>
          <p:cNvSpPr/>
          <p:nvPr/>
        </p:nvSpPr>
        <p:spPr>
          <a:xfrm>
            <a:off x="1332375" y="2738266"/>
            <a:ext cx="1228013" cy="423576"/>
          </a:xfrm>
          <a:prstGeom prst="ellipse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268329" y="5335594"/>
            <a:ext cx="1228012" cy="423576"/>
          </a:xfrm>
          <a:prstGeom prst="ellipse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27417" y="3096398"/>
            <a:ext cx="1570288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@Valid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14441" y="3002169"/>
            <a:ext cx="7277558" cy="263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>
                <a:latin typeface="Noto Sans KR"/>
                <a:ea typeface="Noto Sans KR"/>
              </a:rPr>
              <a:t>▶ </a:t>
            </a:r>
            <a:r>
              <a:rPr lang="en-US" altLang="ko-KR" sz="1300">
                <a:latin typeface="Noto Sans KR"/>
                <a:ea typeface="Noto Sans KR"/>
              </a:rPr>
              <a:t>Controller</a:t>
            </a:r>
            <a:r>
              <a:rPr lang="ko-KR" altLang="en-US" sz="1300">
                <a:latin typeface="Noto Sans KR"/>
                <a:ea typeface="Noto Sans KR"/>
              </a:rPr>
              <a:t>에서 </a:t>
            </a:r>
            <a:r>
              <a:rPr lang="en-US" altLang="ko-KR" sz="1300">
                <a:latin typeface="Noto Sans KR"/>
                <a:ea typeface="Noto Sans KR"/>
              </a:rPr>
              <a:t>post </a:t>
            </a:r>
            <a:r>
              <a:rPr lang="ko-KR" altLang="en-US" sz="1300">
                <a:latin typeface="Noto Sans KR"/>
                <a:ea typeface="Noto Sans KR"/>
              </a:rPr>
              <a:t>요청을 받았을 때</a:t>
            </a:r>
            <a:r>
              <a:rPr lang="en-US" altLang="ko-KR" sz="1300">
                <a:latin typeface="Noto Sans KR"/>
                <a:ea typeface="Noto Sans KR"/>
              </a:rPr>
              <a:t>, </a:t>
            </a:r>
            <a:r>
              <a:rPr lang="ko-KR" altLang="en-US" sz="1300">
                <a:latin typeface="Noto Sans KR"/>
                <a:ea typeface="Noto Sans KR"/>
              </a:rPr>
              <a:t>해당 요청 값들로 구성된 객체를 검증하는 어노테이션 </a:t>
            </a: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>
                <a:latin typeface="Noto Sans KR"/>
                <a:ea typeface="Noto Sans KR"/>
              </a:rPr>
              <a:t>▶  각 필드의 입력 값이 정해진 </a:t>
            </a:r>
            <a:r>
              <a:rPr lang="en-US" altLang="ko-KR" sz="1300">
                <a:latin typeface="Noto Sans KR"/>
                <a:ea typeface="Noto Sans KR"/>
              </a:rPr>
              <a:t>Validation </a:t>
            </a:r>
            <a:r>
              <a:rPr lang="ko-KR" altLang="en-US" sz="1300">
                <a:latin typeface="Noto Sans KR"/>
                <a:ea typeface="Noto Sans KR"/>
              </a:rPr>
              <a:t>규칙을 따르는지 판단</a:t>
            </a: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>
                <a:latin typeface="Noto Sans KR"/>
                <a:ea typeface="Noto Sans KR"/>
              </a:rPr>
              <a:t>▷ 파라미터로 오는 값들을 객체로 받아올 수 있는데</a:t>
            </a:r>
            <a:r>
              <a:rPr lang="en-US" altLang="ko-KR" sz="1300">
                <a:latin typeface="Noto Sans KR"/>
                <a:ea typeface="Noto Sans KR"/>
              </a:rPr>
              <a:t>, </a:t>
            </a:r>
            <a:r>
              <a:rPr lang="ko-KR" altLang="en-US" sz="1300">
                <a:latin typeface="Noto Sans KR"/>
                <a:ea typeface="Noto Sans KR"/>
              </a:rPr>
              <a:t>파라미터명과 필드명이 같으면 자동으로 매핑</a:t>
            </a: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>
                <a:latin typeface="Noto Sans KR"/>
                <a:ea typeface="Noto Sans KR"/>
              </a:rPr>
              <a:t>▶ 검증 대상 객체와 검증 결과에 대한 정보를 담고 있는 객체</a:t>
            </a:r>
          </a:p>
          <a:p>
            <a:pPr lvl="0">
              <a:defRPr/>
            </a:pPr>
            <a:endParaRPr lang="en-US" altLang="ko-KR" sz="13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>
                <a:latin typeface="Noto Sans KR"/>
                <a:ea typeface="Noto Sans KR"/>
              </a:rPr>
              <a:t>▶ </a:t>
            </a:r>
            <a:r>
              <a:rPr lang="en-US" altLang="ko-KR" sz="1300">
                <a:latin typeface="Noto Sans KR"/>
                <a:ea typeface="Noto Sans KR"/>
              </a:rPr>
              <a:t>bindingResult.hasErrors() </a:t>
            </a:r>
            <a:r>
              <a:rPr lang="ko-KR" altLang="en-US" sz="1300">
                <a:latin typeface="Noto Sans KR"/>
                <a:ea typeface="Noto Sans KR"/>
              </a:rPr>
              <a:t>값이 </a:t>
            </a:r>
            <a:r>
              <a:rPr lang="en-US" altLang="ko-KR" sz="1300">
                <a:latin typeface="Noto Sans KR"/>
                <a:ea typeface="Noto Sans KR"/>
              </a:rPr>
              <a:t>True</a:t>
            </a:r>
            <a:r>
              <a:rPr lang="ko-KR" altLang="en-US" sz="1300">
                <a:latin typeface="Noto Sans KR"/>
                <a:ea typeface="Noto Sans KR"/>
              </a:rPr>
              <a:t>이면</a:t>
            </a:r>
            <a:r>
              <a:rPr lang="en-US" altLang="ko-KR" sz="1300">
                <a:latin typeface="Noto Sans KR"/>
                <a:ea typeface="Noto Sans KR"/>
              </a:rPr>
              <a:t>, </a:t>
            </a:r>
            <a:r>
              <a:rPr lang="ko-KR" altLang="en-US" sz="1300">
                <a:latin typeface="Noto Sans KR"/>
                <a:ea typeface="Noto Sans KR"/>
              </a:rPr>
              <a:t>다시 게시글 작성하는 페이지로 이동</a:t>
            </a:r>
          </a:p>
          <a:p>
            <a:pPr lvl="0">
              <a:defRPr/>
            </a:pPr>
            <a:endParaRPr lang="ko-KR" altLang="en-US" sz="1100">
              <a:latin typeface="Noto Sans KR"/>
              <a:ea typeface="Noto Sans K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27417" y="4032002"/>
            <a:ext cx="1582497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@ModelAttribute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327417" y="4862716"/>
            <a:ext cx="1570288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BindingResult </a:t>
            </a:r>
          </a:p>
        </p:txBody>
      </p:sp>
    </p:spTree>
    <p:extLst>
      <p:ext uri="{BB962C8B-B14F-4D97-AF65-F5344CB8AC3E}">
        <p14:creationId xmlns:p14="http://schemas.microsoft.com/office/powerpoint/2010/main" val="2426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상세</a:t>
            </a:r>
            <a:r>
              <a:rPr lang="en-US" altLang="ko-KR"/>
              <a:t>_ </a:t>
            </a:r>
            <a:r>
              <a:rPr lang="ko-KR" altLang="en-US"/>
              <a:t>게시글 수정 </a:t>
            </a:r>
            <a:r>
              <a:rPr lang="en-US" altLang="ko-KR"/>
              <a:t>/ </a:t>
            </a:r>
            <a:r>
              <a:rPr lang="ko-KR" altLang="en-US"/>
              <a:t>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133" y="1115208"/>
            <a:ext cx="7763582" cy="1381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-210" r="-520"/>
          <a:stretch>
            <a:fillRect/>
          </a:stretch>
        </p:blipFill>
        <p:spPr>
          <a:xfrm>
            <a:off x="145018" y="2776537"/>
            <a:ext cx="7665155" cy="13049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28840" y="1548559"/>
            <a:ext cx="1682044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로그인 한 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23534" y="3096398"/>
            <a:ext cx="1682044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로그인 안 한 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0361" y="4495635"/>
            <a:ext cx="4749392" cy="1743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sz="16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600">
                <a:latin typeface="Noto Sans KR"/>
                <a:ea typeface="Noto Sans KR"/>
              </a:rPr>
              <a:t>세션에 담겨 있는 로그인 정보 불러옴</a:t>
            </a:r>
          </a:p>
          <a:p>
            <a:pPr lvl="0">
              <a:defRPr/>
            </a:pPr>
            <a:endParaRPr lang="en-US" altLang="ko-KR" sz="1600" b="1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/>
          </a:p>
          <a:p>
            <a:pPr lvl="0">
              <a:defRPr/>
            </a:pPr>
            <a:r>
              <a:rPr lang="ko-KR" altLang="en-US"/>
              <a:t> </a:t>
            </a:r>
          </a:p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	    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4416275" y="4943195"/>
            <a:ext cx="666045" cy="395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86229" y="4705539"/>
            <a:ext cx="6372970" cy="1055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Noto Sans KR"/>
                <a:ea typeface="Noto Sans KR"/>
              </a:rPr>
              <a:t>게시물의 글 번호</a:t>
            </a:r>
            <a:r>
              <a:rPr lang="en-US" altLang="ko-KR" sz="1600">
                <a:latin typeface="Noto Sans KR"/>
                <a:ea typeface="Noto Sans KR"/>
              </a:rPr>
              <a:t>(pk)</a:t>
            </a:r>
            <a:r>
              <a:rPr lang="ko-KR" altLang="en-US" sz="1600">
                <a:latin typeface="Noto Sans KR"/>
                <a:ea typeface="Noto Sans KR"/>
              </a:rPr>
              <a:t>로 작성자</a:t>
            </a:r>
            <a:r>
              <a:rPr lang="en-US" altLang="ko-KR" sz="1600">
                <a:latin typeface="Noto Sans KR"/>
                <a:ea typeface="Noto Sans KR"/>
              </a:rPr>
              <a:t>ID</a:t>
            </a:r>
            <a:r>
              <a:rPr lang="ko-KR" altLang="en-US" sz="1600">
                <a:latin typeface="Noto Sans KR"/>
                <a:ea typeface="Noto Sans KR"/>
              </a:rPr>
              <a:t>를 갖고 와서 작성자와 접속자 비교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600">
                <a:latin typeface="Noto Sans KR"/>
                <a:ea typeface="Noto Sans KR"/>
              </a:rPr>
              <a:t>결과 값에 따라 로그인한 계정에만 수정 </a:t>
            </a:r>
            <a:r>
              <a:rPr lang="en-US" altLang="ko-KR" sz="1600">
                <a:latin typeface="Noto Sans KR"/>
                <a:ea typeface="Noto Sans KR"/>
              </a:rPr>
              <a:t>/ </a:t>
            </a:r>
            <a:r>
              <a:rPr lang="ko-KR" altLang="en-US" sz="1600">
                <a:latin typeface="Noto Sans KR"/>
                <a:ea typeface="Noto Sans KR"/>
              </a:rPr>
              <a:t>삭제 버튼 보임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63181" y="1101823"/>
            <a:ext cx="4128818" cy="1369356"/>
          </a:xfrm>
          <a:prstGeom prst="rect">
            <a:avLst/>
          </a:prstGeom>
        </p:spPr>
      </p:pic>
      <p:cxnSp>
        <p:nvCxnSpPr>
          <p:cNvPr id="19" name="직선 화살표 연결선 36"/>
          <p:cNvCxnSpPr/>
          <p:nvPr/>
        </p:nvCxnSpPr>
        <p:spPr>
          <a:xfrm rot="16200000" flipV="1">
            <a:off x="9000050" y="2445521"/>
            <a:ext cx="537945" cy="11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 rot="5400000">
            <a:off x="6156916" y="2293753"/>
            <a:ext cx="886046" cy="11074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 rot="10800000" flipV="1">
            <a:off x="6594400" y="2731240"/>
            <a:ext cx="2691367" cy="11073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858" y="2530195"/>
            <a:ext cx="2287163" cy="89880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삭제 후 </a:t>
            </a:r>
          </a:p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게시판 첫 화면으로 </a:t>
            </a:r>
          </a:p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페이지 이동 </a:t>
            </a:r>
          </a:p>
        </p:txBody>
      </p:sp>
    </p:spTree>
    <p:extLst>
      <p:ext uri="{BB962C8B-B14F-4D97-AF65-F5344CB8AC3E}">
        <p14:creationId xmlns:p14="http://schemas.microsoft.com/office/powerpoint/2010/main" val="358851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3704" y="608614"/>
            <a:ext cx="250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목적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5133" y="2324982"/>
            <a:ext cx="4305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480124" y="2215245"/>
            <a:ext cx="1146730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프로젝트 이해의 부족</a:t>
            </a:r>
          </a:p>
          <a:p>
            <a:r>
              <a:rPr lang="ko-KR" altLang="en-US" sz="1200" dirty="0"/>
              <a:t>문제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보통 학원에 입학 할 때 프로젝트의 개념을 충분히 이해하지 못한 채 학원에 입학합니다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해결책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프로젝트 관리 시스템 도입</a:t>
            </a:r>
          </a:p>
          <a:p>
            <a:r>
              <a:rPr lang="ko-KR" altLang="en-US" sz="1200" dirty="0"/>
              <a:t>프로젝트의 핵심 원리 및 개념을 시각적으로 제공하여 학습자에게 명확한 이해 제공합니다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수료 후 실무 적용의 어려움</a:t>
            </a:r>
          </a:p>
          <a:p>
            <a:r>
              <a:rPr lang="ko-KR" altLang="en-US" sz="1200" dirty="0"/>
              <a:t>문제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수업에서는 개발에 중점을 두고</a:t>
            </a:r>
            <a:r>
              <a:rPr lang="en-US" altLang="ko-KR" sz="1200" dirty="0"/>
              <a:t>, </a:t>
            </a:r>
            <a:r>
              <a:rPr lang="ko-KR" altLang="en-US" sz="1200" dirty="0"/>
              <a:t>프로젝트 관리 측면에서는 경험이 부족한 채로 실무에 진출하는 경우가 많음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해결책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실전 경험을 향상시키는 도구 도입</a:t>
            </a:r>
          </a:p>
          <a:p>
            <a:r>
              <a:rPr lang="en-US" altLang="ko-KR" sz="1200" dirty="0"/>
              <a:t>Project Management System</a:t>
            </a:r>
            <a:r>
              <a:rPr lang="ko-KR" altLang="en-US" sz="1200" dirty="0"/>
              <a:t>을 활용하여 프로젝트 일정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팀 협업 등을 실제 프로젝트에서 적용하면서 경험을 쌓을 수 있음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팀원 간 협업</a:t>
            </a:r>
            <a:r>
              <a:rPr lang="en-US" altLang="ko-KR" sz="1200" dirty="0"/>
              <a:t>, </a:t>
            </a:r>
            <a:r>
              <a:rPr lang="ko-KR" altLang="en-US" sz="1200" dirty="0"/>
              <a:t>업무 할당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조율 등을 실제 프로젝트에서 체험하며 학습</a:t>
            </a:r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효율적인 학습과 실무 적용</a:t>
            </a:r>
          </a:p>
          <a:p>
            <a:r>
              <a:rPr lang="ko-KR" altLang="en-US" sz="1200" dirty="0"/>
              <a:t>문제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수업에서 이론적인 부분과 실무 적용 간의 괴리 발생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해결책</a:t>
            </a:r>
            <a:r>
              <a:rPr lang="en-US" altLang="ko-KR" sz="1200" dirty="0"/>
              <a:t>:</a:t>
            </a:r>
          </a:p>
          <a:p>
            <a:r>
              <a:rPr lang="ko-KR" altLang="en-US" sz="1200" dirty="0"/>
              <a:t>연계된 학습 환경 조성</a:t>
            </a:r>
          </a:p>
          <a:p>
            <a:r>
              <a:rPr lang="en-US" altLang="ko-KR" sz="1200" dirty="0"/>
              <a:t>Project Management System</a:t>
            </a:r>
            <a:r>
              <a:rPr lang="ko-KR" altLang="en-US" sz="1200" dirty="0"/>
              <a:t>을 활용하여 수업과 프로젝트 경험이 효과적으로 연계되도록 구성하여 효율적인 학습과 실무 적용 동시에 가능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이러한 이유들로 인해 </a:t>
            </a:r>
            <a:r>
              <a:rPr lang="en-US" altLang="ko-KR" sz="1200" dirty="0"/>
              <a:t>Project Management System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학원생들의</a:t>
            </a:r>
            <a:r>
              <a:rPr lang="ko-KR" altLang="en-US" sz="1200" dirty="0"/>
              <a:t> 프로젝트 개념 및 관리 측면에서 더 나은 이해와 경험을 얻을 수 있는 중요한 수단이 될 것입니다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387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상세</a:t>
            </a:r>
            <a:r>
              <a:rPr lang="en-US" altLang="ko-KR"/>
              <a:t>_ </a:t>
            </a:r>
            <a:r>
              <a:rPr lang="ko-KR" altLang="en-US"/>
              <a:t>게시글 추천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3703" y="1220343"/>
            <a:ext cx="5173338" cy="1695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04559" y="2977897"/>
            <a:ext cx="5173337" cy="14954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7769" y="1979434"/>
            <a:ext cx="5160478" cy="557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latin typeface="Noto Sans KR"/>
                <a:ea typeface="Noto Sans KR"/>
              </a:rPr>
              <a:t>		</a:t>
            </a:r>
            <a:r>
              <a:rPr lang="en-US" altLang="ko-KR" sz="1600">
                <a:latin typeface="Noto Sans KR"/>
                <a:ea typeface="Noto Sans KR"/>
              </a:rPr>
              <a:t>Ajax </a:t>
            </a:r>
            <a:r>
              <a:rPr lang="ko-KR" altLang="en-US" sz="1600">
                <a:latin typeface="Noto Sans KR"/>
                <a:ea typeface="Noto Sans KR"/>
              </a:rPr>
              <a:t>활용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>
                <a:latin typeface="Noto Sans KR"/>
                <a:ea typeface="Noto Sans KR"/>
              </a:rPr>
              <a:t>Controller</a:t>
            </a:r>
            <a:r>
              <a:rPr lang="ko-KR" altLang="en-US" sz="1600">
                <a:latin typeface="Noto Sans KR"/>
                <a:ea typeface="Noto Sans KR"/>
              </a:rPr>
              <a:t>에 추천 하려는 게시글의 </a:t>
            </a:r>
            <a:r>
              <a:rPr lang="en-US" altLang="ko-KR" sz="1600">
                <a:latin typeface="Noto Sans KR"/>
                <a:ea typeface="Noto Sans KR"/>
              </a:rPr>
              <a:t> </a:t>
            </a:r>
            <a:r>
              <a:rPr lang="ko-KR" altLang="en-US" sz="1600">
                <a:latin typeface="Noto Sans KR"/>
                <a:ea typeface="Noto Sans KR"/>
              </a:rPr>
              <a:t>글 번호</a:t>
            </a:r>
            <a:r>
              <a:rPr lang="en-US" altLang="ko-KR" sz="1600">
                <a:latin typeface="Noto Sans KR"/>
                <a:ea typeface="Noto Sans KR"/>
              </a:rPr>
              <a:t>(pk)</a:t>
            </a:r>
            <a:r>
              <a:rPr lang="ko-KR" altLang="en-US" sz="1600">
                <a:latin typeface="Noto Sans KR"/>
                <a:ea typeface="Noto Sans KR"/>
              </a:rPr>
              <a:t> 전달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>
                <a:latin typeface="Noto Sans KR"/>
                <a:ea typeface="Noto Sans KR"/>
              </a:rPr>
              <a:t>	</a:t>
            </a:r>
            <a:r>
              <a:rPr lang="ko-KR" altLang="en-US" sz="1600">
                <a:latin typeface="Noto Sans KR"/>
                <a:ea typeface="Noto Sans KR"/>
              </a:rPr>
              <a:t>추천자 목록에 있는지 확인 </a:t>
            </a:r>
            <a:r>
              <a:rPr lang="en-US" altLang="ko-KR" sz="1600">
                <a:latin typeface="Noto Sans KR"/>
                <a:ea typeface="Noto Sans KR"/>
              </a:rPr>
              <a:t>(</a:t>
            </a:r>
            <a:r>
              <a:rPr lang="ko-KR" altLang="en-US" sz="1600">
                <a:latin typeface="Noto Sans KR"/>
                <a:ea typeface="Noto Sans KR"/>
              </a:rPr>
              <a:t>중복 방지</a:t>
            </a:r>
            <a:r>
              <a:rPr lang="en-US" altLang="ko-KR" sz="1600">
                <a:latin typeface="Noto Sans KR"/>
                <a:ea typeface="Noto Sans KR"/>
              </a:rPr>
              <a:t>)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>
                <a:latin typeface="Noto Sans KR"/>
                <a:ea typeface="Noto Sans KR"/>
              </a:rPr>
              <a:t>	</a:t>
            </a:r>
            <a:r>
              <a:rPr lang="ko-KR" altLang="en-US" sz="1600">
                <a:latin typeface="Noto Sans KR"/>
                <a:ea typeface="Noto Sans KR"/>
              </a:rPr>
              <a:t>중복 </a:t>
            </a:r>
            <a:r>
              <a:rPr lang="en-US" altLang="ko-KR" sz="1600">
                <a:latin typeface="Noto Sans KR"/>
                <a:ea typeface="Noto Sans KR"/>
              </a:rPr>
              <a:t>X		   </a:t>
            </a:r>
            <a:r>
              <a:rPr lang="ko-KR" altLang="en-US" sz="1600">
                <a:latin typeface="Noto Sans KR"/>
                <a:ea typeface="Noto Sans KR"/>
              </a:rPr>
              <a:t>중복 </a:t>
            </a:r>
            <a:r>
              <a:rPr lang="en-US" altLang="ko-KR" sz="1600">
                <a:latin typeface="Noto Sans KR"/>
                <a:ea typeface="Noto Sans KR"/>
              </a:rPr>
              <a:t>0</a:t>
            </a: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>
                <a:latin typeface="Noto Sans KR"/>
                <a:ea typeface="Noto Sans KR"/>
              </a:rPr>
              <a:t>추천 </a:t>
            </a:r>
            <a:r>
              <a:rPr lang="en-US" altLang="ko-KR" sz="1600">
                <a:latin typeface="Noto Sans KR"/>
                <a:ea typeface="Noto Sans KR"/>
              </a:rPr>
              <a:t>INSERT</a:t>
            </a:r>
          </a:p>
          <a:p>
            <a:pPr marL="342900" lvl="0" indent="-342900">
              <a:buAutoNum type="arabicParenR"/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>
                <a:latin typeface="Noto Sans KR"/>
                <a:ea typeface="Noto Sans KR"/>
              </a:rPr>
              <a:t>추천 </a:t>
            </a:r>
            <a:r>
              <a:rPr lang="en-US" altLang="ko-KR" sz="1600">
                <a:latin typeface="Noto Sans KR"/>
                <a:ea typeface="Noto Sans KR"/>
              </a:rPr>
              <a:t>UPDATE</a:t>
            </a:r>
          </a:p>
          <a:p>
            <a:pPr marL="342900" lvl="0" indent="-342900">
              <a:buAutoNum type="arabicParenR"/>
              <a:defRPr/>
            </a:pPr>
            <a:endParaRPr lang="en-US" altLang="ko-KR" sz="160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>
                <a:latin typeface="Noto Sans KR"/>
                <a:ea typeface="Noto Sans KR"/>
              </a:rPr>
              <a:t>추천 </a:t>
            </a:r>
            <a:r>
              <a:rPr lang="en-US" altLang="ko-KR" sz="1600">
                <a:latin typeface="Noto Sans KR"/>
                <a:ea typeface="Noto Sans KR"/>
              </a:rPr>
              <a:t>SELECT</a:t>
            </a:r>
          </a:p>
          <a:p>
            <a:pPr lvl="0">
              <a:defRPr/>
            </a:pPr>
            <a:endParaRPr lang="en-US" altLang="ko-KR" sz="140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4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400">
                <a:latin typeface="Noto Sans KR"/>
                <a:ea typeface="Noto Sans KR"/>
              </a:rPr>
              <a:t>	</a:t>
            </a:r>
          </a:p>
          <a:p>
            <a:pPr lvl="0">
              <a:defRPr/>
            </a:pPr>
            <a:endParaRPr lang="ko-KR" altLang="en-US" sz="1400">
              <a:latin typeface="Noto Sans KR"/>
              <a:ea typeface="Noto Sans KR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8915848" y="2883261"/>
            <a:ext cx="1" cy="40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8200807" y="3954046"/>
            <a:ext cx="352544" cy="52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230998" y="3954046"/>
            <a:ext cx="291945" cy="52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5719" y="1138737"/>
            <a:ext cx="2072819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상세</a:t>
            </a:r>
            <a:r>
              <a:rPr lang="en-US" altLang="ko-KR" dirty="0" smtClean="0"/>
              <a:t>_ </a:t>
            </a:r>
            <a:r>
              <a:rPr lang="ko-KR" altLang="en-US" dirty="0" smtClean="0"/>
              <a:t>댓글 입력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댓글 삭제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103707"/>
            <a:ext cx="10597657" cy="57542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0399" y="3429000"/>
            <a:ext cx="5311600" cy="150127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036508" y="5180574"/>
            <a:ext cx="1533301" cy="5334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285254" y="5919129"/>
            <a:ext cx="1374551" cy="5334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6" name="직선 화살표 연결선 48"/>
          <p:cNvCxnSpPr/>
          <p:nvPr/>
        </p:nvCxnSpPr>
        <p:spPr>
          <a:xfrm rot="16200000" flipV="1">
            <a:off x="10375788" y="5607945"/>
            <a:ext cx="1176558" cy="2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선 16"/>
          <p:cNvCxnSpPr>
            <a:stCxn id="12" idx="6"/>
          </p:cNvCxnSpPr>
          <p:nvPr/>
        </p:nvCxnSpPr>
        <p:spPr>
          <a:xfrm flipV="1">
            <a:off x="8659806" y="6182491"/>
            <a:ext cx="2319125" cy="3377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377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게시판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상세</a:t>
            </a:r>
            <a:r>
              <a:rPr lang="en-US" altLang="ko-KR"/>
              <a:t>_ </a:t>
            </a:r>
            <a:r>
              <a:rPr lang="ko-KR" altLang="en-US"/>
              <a:t>답글 입력 </a:t>
            </a:r>
            <a:r>
              <a:rPr lang="en-US" altLang="ko-KR"/>
              <a:t>/</a:t>
            </a:r>
            <a:r>
              <a:rPr lang="ko-KR" altLang="en-US"/>
              <a:t> 답글 삭제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7007"/>
            <a:ext cx="10612356" cy="576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 smtClean="0"/>
              <a:t>강준우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072767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STOMP </a:t>
            </a:r>
            <a:r>
              <a:rPr lang="ko-KR" altLang="en-US" dirty="0"/>
              <a:t>흐름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63134" y="5132398"/>
            <a:ext cx="2353734" cy="92333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Subscribe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destination: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chatreceive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20933" y="3557993"/>
            <a:ext cx="235373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SimpleBroker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MessageHandler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6085" y="1761818"/>
            <a:ext cx="280957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SimpAnnotationMethod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M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essageHandler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순서도: 자기 디스크 33"/>
          <p:cNvSpPr/>
          <p:nvPr/>
        </p:nvSpPr>
        <p:spPr>
          <a:xfrm>
            <a:off x="4064000" y="2523067"/>
            <a:ext cx="1303867" cy="923330"/>
          </a:xfrm>
          <a:prstGeom prst="flowChartMagneticDisk">
            <a:avLst/>
          </a:prstGeom>
          <a:solidFill>
            <a:srgbClr val="3ED4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182533" y="2800066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Request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</a:p>
        </p:txBody>
      </p:sp>
      <p:sp>
        <p:nvSpPr>
          <p:cNvPr id="36" name="순서도: 자기 디스크 35"/>
          <p:cNvSpPr/>
          <p:nvPr/>
        </p:nvSpPr>
        <p:spPr>
          <a:xfrm>
            <a:off x="7145866" y="5130801"/>
            <a:ext cx="1303867" cy="923330"/>
          </a:xfrm>
          <a:prstGeom prst="flowChartMagneticDisk">
            <a:avLst/>
          </a:prstGeom>
          <a:solidFill>
            <a:srgbClr val="3ED4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272866" y="5407800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Response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</a:p>
        </p:txBody>
      </p:sp>
      <p:sp>
        <p:nvSpPr>
          <p:cNvPr id="39" name="순서도: 직접 액세스 저장소 38"/>
          <p:cNvSpPr/>
          <p:nvPr/>
        </p:nvSpPr>
        <p:spPr>
          <a:xfrm>
            <a:off x="9721852" y="1643994"/>
            <a:ext cx="1591734" cy="908334"/>
          </a:xfrm>
          <a:prstGeom prst="flowChartMagneticDrum">
            <a:avLst/>
          </a:prstGeom>
          <a:solidFill>
            <a:srgbClr val="C9C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0001252" y="1768406"/>
            <a:ext cx="11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Broker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1" name="직선 화살표 연결선 40"/>
          <p:cNvCxnSpPr>
            <a:endCxn id="33" idx="1"/>
          </p:cNvCxnSpPr>
          <p:nvPr/>
        </p:nvCxnSpPr>
        <p:spPr>
          <a:xfrm flipV="1">
            <a:off x="5350933" y="2223483"/>
            <a:ext cx="1195152" cy="785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2" idx="1"/>
          </p:cNvCxnSpPr>
          <p:nvPr/>
        </p:nvCxnSpPr>
        <p:spPr>
          <a:xfrm>
            <a:off x="5367867" y="3034037"/>
            <a:ext cx="1253066" cy="847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3" idx="3"/>
            <a:endCxn id="39" idx="1"/>
          </p:cNvCxnSpPr>
          <p:nvPr/>
        </p:nvCxnSpPr>
        <p:spPr>
          <a:xfrm flipV="1">
            <a:off x="9355664" y="2098161"/>
            <a:ext cx="366188" cy="125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9" idx="2"/>
            <a:endCxn id="32" idx="3"/>
          </p:cNvCxnSpPr>
          <p:nvPr/>
        </p:nvCxnSpPr>
        <p:spPr>
          <a:xfrm flipH="1">
            <a:off x="8974667" y="2552328"/>
            <a:ext cx="1543052" cy="1328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2" idx="2"/>
            <a:endCxn id="36" idx="1"/>
          </p:cNvCxnSpPr>
          <p:nvPr/>
        </p:nvCxnSpPr>
        <p:spPr>
          <a:xfrm>
            <a:off x="7797800" y="4204324"/>
            <a:ext cx="0" cy="926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6" idx="2"/>
            <a:endCxn id="29" idx="3"/>
          </p:cNvCxnSpPr>
          <p:nvPr/>
        </p:nvCxnSpPr>
        <p:spPr>
          <a:xfrm flipH="1">
            <a:off x="3716868" y="5592466"/>
            <a:ext cx="3428998" cy="1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600512" y="510466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534748" y="258340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TextBox 53"/>
          <p:cNvSpPr txBox="1"/>
          <p:nvPr/>
        </p:nvSpPr>
        <p:spPr>
          <a:xfrm>
            <a:off x="313267" y="3557993"/>
            <a:ext cx="132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발신자</a:t>
            </a:r>
            <a:endParaRPr lang="en-US" altLang="ko-KR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3267" y="5986790"/>
            <a:ext cx="132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수신자</a:t>
            </a:r>
            <a:endParaRPr lang="en-US" altLang="ko-KR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82668" y="2524640"/>
            <a:ext cx="2353734" cy="92333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SEND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destination:</a:t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/queue/chat/send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57" name="직선 화살표 연결선 56"/>
          <p:cNvCxnSpPr>
            <a:stCxn id="56" idx="3"/>
            <a:endCxn id="34" idx="2"/>
          </p:cNvCxnSpPr>
          <p:nvPr/>
        </p:nvCxnSpPr>
        <p:spPr>
          <a:xfrm flipV="1">
            <a:off x="3536402" y="2984732"/>
            <a:ext cx="527598" cy="1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367868" y="2088913"/>
            <a:ext cx="104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/queue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3901" y="2986305"/>
            <a:ext cx="8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/app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23866" y="3008516"/>
            <a:ext cx="8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/app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ko-KR" altLang="en-US" dirty="0"/>
              <a:t>헤더 </a:t>
            </a:r>
            <a:r>
              <a:rPr lang="ko-KR" altLang="en-US" dirty="0" err="1"/>
              <a:t>웹소켓</a:t>
            </a:r>
            <a:r>
              <a:rPr lang="ko-KR" altLang="en-US" dirty="0"/>
              <a:t> 흐름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318022" y="2775005"/>
            <a:ext cx="0" cy="3671359"/>
          </a:xfrm>
          <a:prstGeom prst="straightConnector1">
            <a:avLst/>
          </a:prstGeom>
          <a:ln w="349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065452" y="2024376"/>
            <a:ext cx="0" cy="433924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0" idx="2"/>
          </p:cNvCxnSpPr>
          <p:nvPr/>
        </p:nvCxnSpPr>
        <p:spPr>
          <a:xfrm>
            <a:off x="9799004" y="2085395"/>
            <a:ext cx="60183" cy="4359120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03145" y="4467839"/>
            <a:ext cx="1948962" cy="92333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채팅방정보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수신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765" y="2934096"/>
            <a:ext cx="1948962" cy="923330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SEND:</a:t>
            </a:r>
          </a:p>
          <a:p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/queue/chat/</a:t>
            </a:r>
            <a:r>
              <a:rPr lang="en-US" altLang="ko-KR" dirty="0" err="1" smtClean="0">
                <a:latin typeface="Noto Sans KR" panose="020B0600000101010101" charset="-127"/>
                <a:ea typeface="Noto Sans KR" panose="020B0600000101010101" charset="-127"/>
              </a:rPr>
              <a:t>cnt</a:t>
            </a:r>
            <a:endParaRPr lang="en-US" altLang="ko-KR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접근자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ID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전송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72709" y="2113957"/>
            <a:ext cx="1948962" cy="646331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dirty="0" err="1" smtClean="0">
                <a:latin typeface="Noto Sans KR" panose="020B0600000101010101" charset="-127"/>
                <a:ea typeface="Noto Sans KR" panose="020B0600000101010101" charset="-127"/>
              </a:rPr>
              <a:t>cnttomsg</a:t>
            </a:r>
            <a:endParaRPr lang="en-US" altLang="ko-KR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구독자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27030" y="4303828"/>
            <a:ext cx="1948962" cy="738664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최신 </a:t>
            </a:r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채팅정보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순서도: 자기 디스크 33"/>
          <p:cNvSpPr/>
          <p:nvPr/>
        </p:nvSpPr>
        <p:spPr>
          <a:xfrm>
            <a:off x="5481374" y="1675778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자기 디스크 34"/>
          <p:cNvSpPr/>
          <p:nvPr/>
        </p:nvSpPr>
        <p:spPr>
          <a:xfrm>
            <a:off x="5481374" y="1484056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자기 디스크 36"/>
          <p:cNvSpPr/>
          <p:nvPr/>
        </p:nvSpPr>
        <p:spPr>
          <a:xfrm>
            <a:off x="5481375" y="1433257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자기 디스크 37"/>
          <p:cNvSpPr/>
          <p:nvPr/>
        </p:nvSpPr>
        <p:spPr>
          <a:xfrm>
            <a:off x="5481374" y="1280860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766935" y="1455642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서버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순서도: 직접 액세스 저장소 39"/>
          <p:cNvSpPr/>
          <p:nvPr/>
        </p:nvSpPr>
        <p:spPr>
          <a:xfrm>
            <a:off x="9027608" y="1300025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305765" y="1516622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브로커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2055480" y="1217540"/>
            <a:ext cx="525084" cy="85377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2296702" y="3923934"/>
            <a:ext cx="3739168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065453" y="4042785"/>
            <a:ext cx="3793734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6065452" y="5155918"/>
            <a:ext cx="3793735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 flipV="1">
            <a:off x="2318022" y="5457678"/>
            <a:ext cx="3703968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158370" y="3179362"/>
            <a:ext cx="1948962" cy="738664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최신 </a:t>
            </a:r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채팅정보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12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32" name="직선 화살표 연결선 31"/>
          <p:cNvCxnSpPr>
            <a:stCxn id="68" idx="2"/>
          </p:cNvCxnSpPr>
          <p:nvPr/>
        </p:nvCxnSpPr>
        <p:spPr>
          <a:xfrm>
            <a:off x="2575181" y="2627106"/>
            <a:ext cx="14104" cy="3879517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422265" y="2026942"/>
            <a:ext cx="0" cy="4419602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47" idx="2"/>
          </p:cNvCxnSpPr>
          <p:nvPr/>
        </p:nvCxnSpPr>
        <p:spPr>
          <a:xfrm>
            <a:off x="9771149" y="2052662"/>
            <a:ext cx="43844" cy="4412888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자기 디스크 34"/>
          <p:cNvSpPr/>
          <p:nvPr/>
        </p:nvSpPr>
        <p:spPr>
          <a:xfrm>
            <a:off x="5776432" y="1718944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자기 디스크 37"/>
          <p:cNvSpPr/>
          <p:nvPr/>
        </p:nvSpPr>
        <p:spPr>
          <a:xfrm>
            <a:off x="5776432" y="1527222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자기 디스크 38"/>
          <p:cNvSpPr/>
          <p:nvPr/>
        </p:nvSpPr>
        <p:spPr>
          <a:xfrm>
            <a:off x="5776433" y="1476423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자기 디스크 42"/>
          <p:cNvSpPr/>
          <p:nvPr/>
        </p:nvSpPr>
        <p:spPr>
          <a:xfrm>
            <a:off x="5776432" y="1324026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6061993" y="1498808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서버</a:t>
            </a:r>
            <a:endParaRPr lang="ko-KR" altLang="en-US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7" name="순서도: 직접 액세스 저장소 46"/>
          <p:cNvSpPr/>
          <p:nvPr/>
        </p:nvSpPr>
        <p:spPr>
          <a:xfrm>
            <a:off x="8999753" y="1265000"/>
            <a:ext cx="1542792" cy="78766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295844" y="1503054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  <a:endParaRPr lang="ko-KR" altLang="en-US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0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2319691" y="1141533"/>
            <a:ext cx="525084" cy="85377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2617052" y="3475101"/>
            <a:ext cx="3813052" cy="2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90004" y="2670952"/>
            <a:ext cx="2305559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SEND </a:t>
            </a:r>
          </a:p>
          <a:p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/queue/chat/</a:t>
            </a:r>
            <a:r>
              <a:rPr lang="en-US" altLang="ko-KR" sz="1400" dirty="0" err="1" smtClean="0">
                <a:latin typeface="Noto Sans KR" panose="020B0600000101010101" charset="-127"/>
                <a:ea typeface="Noto Sans KR" panose="020B0600000101010101" charset="-127"/>
              </a:rPr>
              <a:t>cnt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번호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33537" y="4556747"/>
            <a:ext cx="1139727" cy="461665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메시지 수신 및 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읽음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90644" y="3599921"/>
            <a:ext cx="2352371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SEND </a:t>
            </a:r>
          </a:p>
          <a:p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/queue/chat/receive</a:t>
            </a:r>
          </a:p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번호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06733" y="5327087"/>
            <a:ext cx="1081405" cy="523220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메시지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6402796" y="3595374"/>
            <a:ext cx="3368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495737" y="3243125"/>
            <a:ext cx="1996892" cy="307777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최신 채팅 정보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 flipV="1">
            <a:off x="6430104" y="5924585"/>
            <a:ext cx="3393446" cy="10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2589285" y="6151674"/>
            <a:ext cx="7197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2589285" y="4400219"/>
            <a:ext cx="3813511" cy="2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859049" y="2026942"/>
            <a:ext cx="1432264" cy="600164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1</a:t>
            </a: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app/great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13595" y="3373930"/>
            <a:ext cx="563673" cy="430887"/>
          </a:xfrm>
          <a:prstGeom prst="rect">
            <a:avLst/>
          </a:prstGeom>
          <a:solidFill>
            <a:srgbClr val="C9C9C9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메인 헤더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9823550" y="3595374"/>
            <a:ext cx="290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>
            <a:off x="6353584" y="4419854"/>
            <a:ext cx="818892" cy="1154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54" idx="2"/>
          </p:cNvCxnSpPr>
          <p:nvPr/>
        </p:nvCxnSpPr>
        <p:spPr>
          <a:xfrm rot="5400000">
            <a:off x="6674651" y="4719930"/>
            <a:ext cx="230268" cy="8272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800035" y="5529382"/>
            <a:ext cx="1081405" cy="52322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sz="14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화살표 연결선 14"/>
          <p:cNvCxnSpPr/>
          <p:nvPr/>
        </p:nvCxnSpPr>
        <p:spPr>
          <a:xfrm>
            <a:off x="4473645" y="2107120"/>
            <a:ext cx="0" cy="433924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947703" y="2126996"/>
            <a:ext cx="0" cy="433924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2994" y="2666849"/>
            <a:ext cx="2075396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SEND:</a:t>
            </a:r>
          </a:p>
          <a:p>
            <a:r>
              <a:rPr lang="en-US" altLang="ko-KR" sz="1400" dirty="0" smtClean="0">
                <a:latin typeface="Noto Sans KR" panose="020B0600000101010101" charset="-127"/>
                <a:ea typeface="Noto Sans KR" panose="020B0600000101010101" charset="-127"/>
              </a:rPr>
              <a:t>/queue/chat/send</a:t>
            </a: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채팅방</a:t>
            </a:r>
            <a:r>
              <a:rPr lang="ko-KR" altLang="en-US" dirty="0" smtClean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발신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7" name="순서도: 자기 디스크 56"/>
          <p:cNvSpPr/>
          <p:nvPr/>
        </p:nvSpPr>
        <p:spPr>
          <a:xfrm>
            <a:off x="3862944" y="1725715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8" name="순서도: 자기 디스크 57"/>
          <p:cNvSpPr/>
          <p:nvPr/>
        </p:nvSpPr>
        <p:spPr>
          <a:xfrm>
            <a:off x="3862944" y="1533993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9" name="순서도: 자기 디스크 58"/>
          <p:cNvSpPr/>
          <p:nvPr/>
        </p:nvSpPr>
        <p:spPr>
          <a:xfrm>
            <a:off x="3862945" y="1483194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0" name="순서도: 자기 디스크 59"/>
          <p:cNvSpPr/>
          <p:nvPr/>
        </p:nvSpPr>
        <p:spPr>
          <a:xfrm>
            <a:off x="3862944" y="1330797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48505" y="1505579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서버</a:t>
            </a:r>
            <a:endParaRPr lang="ko-KR" altLang="en-US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5" name="순서도: 직접 액세스 저장소 54"/>
          <p:cNvSpPr/>
          <p:nvPr/>
        </p:nvSpPr>
        <p:spPr>
          <a:xfrm>
            <a:off x="7116124" y="1319458"/>
            <a:ext cx="1542792" cy="78766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447410" y="1557512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  <a:endParaRPr lang="ko-KR" altLang="en-US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1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783264" y="1129349"/>
            <a:ext cx="525084" cy="85377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079665" y="3460304"/>
            <a:ext cx="33939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4483468" y="4706868"/>
            <a:ext cx="34916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7" idx="2"/>
          </p:cNvCxnSpPr>
          <p:nvPr/>
        </p:nvCxnSpPr>
        <p:spPr>
          <a:xfrm>
            <a:off x="11080770" y="2860612"/>
            <a:ext cx="0" cy="3738332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10824658" y="1340206"/>
            <a:ext cx="525084" cy="85377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64638" y="2260448"/>
            <a:ext cx="1432264" cy="600164"/>
          </a:xfrm>
          <a:prstGeom prst="rect">
            <a:avLst/>
          </a:prstGeom>
          <a:solidFill>
            <a:srgbClr val="5B9BD5"/>
          </a:solidFill>
          <a:ln w="6350">
            <a:solidFill>
              <a:srgbClr val="5B9BD5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2</a:t>
            </a: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sz="1100" dirty="0" err="1" smtClean="0">
                <a:latin typeface="Noto Sans KR" panose="020B0600000101010101" charset="-127"/>
                <a:ea typeface="Noto Sans KR" panose="020B0600000101010101" charset="-127"/>
              </a:rPr>
              <a:t>chatreceive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21194" y="3586732"/>
            <a:ext cx="907197" cy="553998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</a:p>
          <a:p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저장</a:t>
            </a:r>
          </a:p>
        </p:txBody>
      </p:sp>
      <p:cxnSp>
        <p:nvCxnSpPr>
          <p:cNvPr id="32" name="꺾인 연결선 31"/>
          <p:cNvCxnSpPr>
            <a:endCxn id="29" idx="0"/>
          </p:cNvCxnSpPr>
          <p:nvPr/>
        </p:nvCxnSpPr>
        <p:spPr>
          <a:xfrm>
            <a:off x="4472166" y="3471295"/>
            <a:ext cx="702627" cy="1154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9" idx="2"/>
          </p:cNvCxnSpPr>
          <p:nvPr/>
        </p:nvCxnSpPr>
        <p:spPr>
          <a:xfrm rot="5400000">
            <a:off x="4750341" y="3854212"/>
            <a:ext cx="137934" cy="7109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21194" y="4388780"/>
            <a:ext cx="1121594" cy="261610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저장된 메시지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7947703" y="4872158"/>
            <a:ext cx="31330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85429" y="4554069"/>
            <a:ext cx="1121594" cy="26161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저장된 메시지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9091" y="2121322"/>
            <a:ext cx="701146" cy="261610"/>
          </a:xfrm>
          <a:prstGeom prst="rect">
            <a:avLst/>
          </a:prstGeom>
          <a:solidFill>
            <a:srgbClr val="5B9BD5"/>
          </a:solidFill>
          <a:ln w="6350">
            <a:solidFill>
              <a:srgbClr val="5B9BD5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1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079665" y="2382932"/>
            <a:ext cx="0" cy="4063432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03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팀장 권한 설정 페이지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39233" y="5248746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21365" y="4960254"/>
            <a:ext cx="1405468" cy="646331"/>
          </a:xfrm>
          <a:prstGeom prst="rect">
            <a:avLst/>
          </a:prstGeom>
          <a:solidFill>
            <a:srgbClr val="A2D368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학원 내 모든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강의실 조회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6634" y="4886448"/>
            <a:ext cx="1896533" cy="923330"/>
          </a:xfrm>
          <a:prstGeom prst="rect">
            <a:avLst/>
          </a:prstGeom>
          <a:solidFill>
            <a:srgbClr val="A2D368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강의 실 내 모든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학생 및 권한 </a:t>
            </a:r>
            <a:endParaRPr lang="en-US" altLang="ko-KR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상태 조회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02968" y="5098752"/>
            <a:ext cx="1109391" cy="369332"/>
          </a:xfrm>
          <a:prstGeom prst="rect">
            <a:avLst/>
          </a:prstGeom>
          <a:solidFill>
            <a:srgbClr val="A2D368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권한 수정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196166" y="5244916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045200" y="526652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642"/>
            <a:ext cx="12098438" cy="3591426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9" idx="0"/>
          </p:cNvCxnSpPr>
          <p:nvPr/>
        </p:nvCxnSpPr>
        <p:spPr>
          <a:xfrm flipH="1" flipV="1">
            <a:off x="939323" y="2350830"/>
            <a:ext cx="1384776" cy="2609424"/>
          </a:xfrm>
          <a:prstGeom prst="straightConnector1">
            <a:avLst/>
          </a:prstGeom>
          <a:ln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0" idx="0"/>
          </p:cNvCxnSpPr>
          <p:nvPr/>
        </p:nvCxnSpPr>
        <p:spPr>
          <a:xfrm flipV="1">
            <a:off x="4914901" y="3922952"/>
            <a:ext cx="6394329" cy="963496"/>
          </a:xfrm>
          <a:prstGeom prst="straightConnector1">
            <a:avLst/>
          </a:prstGeom>
          <a:ln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23" idx="0"/>
          </p:cNvCxnSpPr>
          <p:nvPr/>
        </p:nvCxnSpPr>
        <p:spPr>
          <a:xfrm flipH="1" flipV="1">
            <a:off x="1790702" y="2303254"/>
            <a:ext cx="5566962" cy="2795498"/>
          </a:xfrm>
          <a:prstGeom prst="straightConnector1">
            <a:avLst/>
          </a:prstGeom>
          <a:ln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81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게시판 관리 페이지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33493" y="267465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09227" y="2386167"/>
            <a:ext cx="1811866" cy="646331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학원 내 모든 강의실 조회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35494" y="2386166"/>
            <a:ext cx="1727200" cy="646331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강의 실 내 모든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프로젝트 조회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6656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67580" y="2443836"/>
            <a:ext cx="2518834" cy="646331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해당 프로젝트에 작성된</a:t>
            </a:r>
            <a:endParaRPr lang="en-US" altLang="ko-KR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공지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자료 조회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90426" y="267082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225160" y="2676043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2400" y="4572000"/>
            <a:ext cx="2404533" cy="171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2133" y="1540933"/>
            <a:ext cx="397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프로젝트 별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공지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자료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10030398" y="2702298"/>
            <a:ext cx="534458" cy="29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70160" y="2386166"/>
            <a:ext cx="1473200" cy="646331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38" y="3439027"/>
            <a:ext cx="10100456" cy="2401415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19" idx="2"/>
          </p:cNvCxnSpPr>
          <p:nvPr/>
        </p:nvCxnSpPr>
        <p:spPr>
          <a:xfrm flipH="1">
            <a:off x="1608710" y="3032498"/>
            <a:ext cx="806450" cy="491752"/>
          </a:xfrm>
          <a:prstGeom prst="straightConnector1">
            <a:avLst/>
          </a:prstGeom>
          <a:ln w="254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2828928" y="3032497"/>
            <a:ext cx="1406565" cy="491753"/>
          </a:xfrm>
          <a:prstGeom prst="straightConnector1">
            <a:avLst/>
          </a:prstGeom>
          <a:ln w="254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2"/>
          </p:cNvCxnSpPr>
          <p:nvPr/>
        </p:nvCxnSpPr>
        <p:spPr>
          <a:xfrm flipH="1">
            <a:off x="6183834" y="3090167"/>
            <a:ext cx="2243163" cy="733782"/>
          </a:xfrm>
          <a:prstGeom prst="straightConnector1">
            <a:avLst/>
          </a:prstGeom>
          <a:ln w="254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</p:cNvCxnSpPr>
          <p:nvPr/>
        </p:nvCxnSpPr>
        <p:spPr>
          <a:xfrm flipH="1">
            <a:off x="10879495" y="3032497"/>
            <a:ext cx="527265" cy="970336"/>
          </a:xfrm>
          <a:prstGeom prst="straightConnector1">
            <a:avLst/>
          </a:prstGeom>
          <a:ln w="254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5" idx="2"/>
          </p:cNvCxnSpPr>
          <p:nvPr/>
        </p:nvCxnSpPr>
        <p:spPr>
          <a:xfrm flipH="1">
            <a:off x="10384972" y="3032497"/>
            <a:ext cx="1021788" cy="970336"/>
          </a:xfrm>
          <a:prstGeom prst="straightConnector1">
            <a:avLst/>
          </a:prstGeom>
          <a:ln w="254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Team</a:t>
            </a:r>
            <a:r>
              <a:rPr lang="ko-KR" altLang="en-US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Member Introduction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3076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게시판 관리 페이지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82133" y="267465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25598" y="2386167"/>
            <a:ext cx="3166536" cy="1200329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공지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자료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이벤트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전체</a:t>
            </a:r>
            <a:endParaRPr lang="en-US" altLang="ko-KR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중 한 개를 선택하여</a:t>
            </a:r>
            <a:endParaRPr lang="en-US" altLang="ko-KR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작성자 이름을 기준으로 </a:t>
            </a:r>
            <a:endParaRPr lang="en-US" altLang="ko-KR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검색한다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03328" y="2347667"/>
            <a:ext cx="2997205" cy="1200329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작성자 이름이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비어있을 경우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해당 카테고리의 모든 글을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조회한다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82666" y="2450816"/>
            <a:ext cx="1540938" cy="646331"/>
          </a:xfrm>
          <a:prstGeom prst="rect">
            <a:avLst/>
          </a:prstGeom>
          <a:solidFill>
            <a:srgbClr val="A2D368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859864" y="267082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635993" y="2679295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82133" y="1540933"/>
            <a:ext cx="397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공지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이벤트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13" y="3815849"/>
            <a:ext cx="10100456" cy="240141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9" idx="2"/>
          </p:cNvCxnSpPr>
          <p:nvPr/>
        </p:nvCxnSpPr>
        <p:spPr>
          <a:xfrm flipH="1">
            <a:off x="1895477" y="3586496"/>
            <a:ext cx="1313389" cy="1547479"/>
          </a:xfrm>
          <a:prstGeom prst="straightConnector1">
            <a:avLst/>
          </a:prstGeom>
          <a:ln w="317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2971800" y="3547996"/>
            <a:ext cx="2531528" cy="1585979"/>
          </a:xfrm>
          <a:prstGeom prst="straightConnector1">
            <a:avLst/>
          </a:prstGeom>
          <a:ln w="317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0096501" y="3107852"/>
            <a:ext cx="485774" cy="2702398"/>
          </a:xfrm>
          <a:prstGeom prst="straightConnector1">
            <a:avLst/>
          </a:prstGeom>
          <a:ln w="317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9972675" y="3107852"/>
            <a:ext cx="123826" cy="2702398"/>
          </a:xfrm>
          <a:prstGeom prst="straightConnector1">
            <a:avLst/>
          </a:prstGeom>
          <a:ln w="317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78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반 생성 페이지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82133" y="267465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08428" y="2342659"/>
            <a:ext cx="2997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강의실이 생성되면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회원가입 시 과정을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선택할 수 있고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</a:t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마이페이지에서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변경 가능하다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716180" y="2638933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81200" y="1998133"/>
            <a:ext cx="4734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반 번호는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최소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100,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최대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9999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이다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endParaRPr lang="en-US" altLang="ko-KR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숫자가 아닌 다른 타입을 입력하면 숫자를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입력하라는 에러메시지가 출력된다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강의 이름은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최대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100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자이다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26" y="3875909"/>
            <a:ext cx="5277507" cy="276148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629150" y="2552700"/>
            <a:ext cx="323850" cy="1753757"/>
          </a:xfrm>
          <a:prstGeom prst="straightConnector1">
            <a:avLst/>
          </a:prstGeom>
          <a:ln w="34925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733800" y="4200525"/>
            <a:ext cx="1219200" cy="885825"/>
          </a:xfrm>
          <a:prstGeom prst="straightConnector1">
            <a:avLst/>
          </a:prstGeom>
          <a:ln w="34925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62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반 목록 페이지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82133" y="267465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03328" y="2347667"/>
            <a:ext cx="2997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강의실을 </a:t>
            </a:r>
            <a:r>
              <a:rPr lang="ko-KR" altLang="en-US" dirty="0" err="1" smtClean="0"/>
              <a:t>삭제하게되면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해당 강의실 학생들의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삭제 </a:t>
            </a:r>
            <a:r>
              <a:rPr lang="ko-KR" altLang="en-US" dirty="0" err="1" smtClean="0"/>
              <a:t>상태값이</a:t>
            </a:r>
            <a:r>
              <a:rPr lang="ko-KR" altLang="en-US" dirty="0" smtClean="0"/>
              <a:t> 변경된다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31520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859864" y="2670829"/>
            <a:ext cx="575734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28799" y="2347663"/>
            <a:ext cx="276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생성된 모든 강의실의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정보를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53" y="3480371"/>
            <a:ext cx="10528675" cy="148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 smtClean="0"/>
              <a:t>황인정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11160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B53E9F1-C1E4-4852-94EE-7D38DF8EE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6E385B-0A24-4E1B-AF02-231D828B0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4BB738-1C47-45EE-BA4A-B6AFB3B6A7E3}"/>
              </a:ext>
            </a:extLst>
          </p:cNvPr>
          <p:cNvSpPr/>
          <p:nvPr/>
        </p:nvSpPr>
        <p:spPr>
          <a:xfrm>
            <a:off x="1833563" y="3643563"/>
            <a:ext cx="1704975" cy="190500"/>
          </a:xfrm>
          <a:prstGeom prst="rect">
            <a:avLst/>
          </a:prstGeom>
          <a:solidFill>
            <a:srgbClr val="5B9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C9F2A3-680E-4F7C-BDE9-518FD05AFB3E}"/>
              </a:ext>
            </a:extLst>
          </p:cNvPr>
          <p:cNvSpPr/>
          <p:nvPr/>
        </p:nvSpPr>
        <p:spPr>
          <a:xfrm>
            <a:off x="3538538" y="3643563"/>
            <a:ext cx="1704975" cy="190500"/>
          </a:xfrm>
          <a:prstGeom prst="rect">
            <a:avLst/>
          </a:prstGeom>
          <a:solidFill>
            <a:srgbClr val="DCA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188392-385C-4165-8FC8-553D330C4B89}"/>
              </a:ext>
            </a:extLst>
          </p:cNvPr>
          <p:cNvSpPr/>
          <p:nvPr/>
        </p:nvSpPr>
        <p:spPr>
          <a:xfrm>
            <a:off x="5243513" y="3643563"/>
            <a:ext cx="1704975" cy="190500"/>
          </a:xfrm>
          <a:prstGeom prst="rect">
            <a:avLst/>
          </a:prstGeom>
          <a:solidFill>
            <a:srgbClr val="D87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D8E220-E990-4937-A769-BA42E77D9643}"/>
              </a:ext>
            </a:extLst>
          </p:cNvPr>
          <p:cNvSpPr/>
          <p:nvPr/>
        </p:nvSpPr>
        <p:spPr>
          <a:xfrm>
            <a:off x="6948488" y="3643563"/>
            <a:ext cx="1704975" cy="190500"/>
          </a:xfrm>
          <a:prstGeom prst="rect">
            <a:avLst/>
          </a:prstGeom>
          <a:solidFill>
            <a:srgbClr val="C3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8372F-E0E8-4994-9699-BC45CA037DF5}"/>
              </a:ext>
            </a:extLst>
          </p:cNvPr>
          <p:cNvSpPr/>
          <p:nvPr/>
        </p:nvSpPr>
        <p:spPr>
          <a:xfrm>
            <a:off x="8653463" y="3643563"/>
            <a:ext cx="1704975" cy="190500"/>
          </a:xfrm>
          <a:prstGeom prst="rect">
            <a:avLst/>
          </a:prstGeom>
          <a:solidFill>
            <a:srgbClr val="7E0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62A6D0-D579-44C5-AA70-7DB5795E7661}"/>
              </a:ext>
            </a:extLst>
          </p:cNvPr>
          <p:cNvCxnSpPr/>
          <p:nvPr/>
        </p:nvCxnSpPr>
        <p:spPr>
          <a:xfrm flipV="1">
            <a:off x="2695575" y="2805363"/>
            <a:ext cx="0" cy="676275"/>
          </a:xfrm>
          <a:prstGeom prst="line">
            <a:avLst/>
          </a:prstGeom>
          <a:ln w="19050">
            <a:solidFill>
              <a:srgbClr val="5B93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643F3-4CC1-448A-ACD9-D6419CD64EF9}"/>
              </a:ext>
            </a:extLst>
          </p:cNvPr>
          <p:cNvCxnSpPr>
            <a:cxnSpLocks/>
          </p:cNvCxnSpPr>
          <p:nvPr/>
        </p:nvCxnSpPr>
        <p:spPr>
          <a:xfrm flipV="1">
            <a:off x="4391025" y="3995988"/>
            <a:ext cx="0" cy="676275"/>
          </a:xfrm>
          <a:prstGeom prst="line">
            <a:avLst/>
          </a:prstGeom>
          <a:ln w="19050">
            <a:solidFill>
              <a:srgbClr val="DCA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C00E1C-BD91-44C7-9778-39B2660BFE56}"/>
              </a:ext>
            </a:extLst>
          </p:cNvPr>
          <p:cNvCxnSpPr>
            <a:cxnSpLocks/>
          </p:cNvCxnSpPr>
          <p:nvPr/>
        </p:nvCxnSpPr>
        <p:spPr>
          <a:xfrm flipV="1">
            <a:off x="6096000" y="2805363"/>
            <a:ext cx="0" cy="676275"/>
          </a:xfrm>
          <a:prstGeom prst="line">
            <a:avLst/>
          </a:prstGeom>
          <a:ln w="19050">
            <a:solidFill>
              <a:srgbClr val="D87D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EB4C24-4C22-4CE3-8D7D-9A3405C0437E}"/>
              </a:ext>
            </a:extLst>
          </p:cNvPr>
          <p:cNvCxnSpPr>
            <a:cxnSpLocks/>
          </p:cNvCxnSpPr>
          <p:nvPr/>
        </p:nvCxnSpPr>
        <p:spPr>
          <a:xfrm flipV="1">
            <a:off x="7800975" y="3995988"/>
            <a:ext cx="0" cy="676275"/>
          </a:xfrm>
          <a:prstGeom prst="line">
            <a:avLst/>
          </a:prstGeom>
          <a:ln w="19050">
            <a:solidFill>
              <a:srgbClr val="C32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5FF18D-2425-4E61-8BE3-BD235E0BCD2D}"/>
              </a:ext>
            </a:extLst>
          </p:cNvPr>
          <p:cNvCxnSpPr>
            <a:cxnSpLocks/>
          </p:cNvCxnSpPr>
          <p:nvPr/>
        </p:nvCxnSpPr>
        <p:spPr>
          <a:xfrm flipV="1">
            <a:off x="9505950" y="2805363"/>
            <a:ext cx="0" cy="676275"/>
          </a:xfrm>
          <a:prstGeom prst="line">
            <a:avLst/>
          </a:prstGeom>
          <a:ln w="19050">
            <a:solidFill>
              <a:srgbClr val="7E0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7EA290-6366-4F11-BB8C-CDB177D28951}"/>
              </a:ext>
            </a:extLst>
          </p:cNvPr>
          <p:cNvGrpSpPr/>
          <p:nvPr/>
        </p:nvGrpSpPr>
        <p:grpSpPr>
          <a:xfrm>
            <a:off x="1805114" y="4338887"/>
            <a:ext cx="1766886" cy="877548"/>
            <a:chOff x="1805114" y="4543424"/>
            <a:chExt cx="1766886" cy="8775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1895B-C6B9-41D1-93FF-5B8B75F150AE}"/>
                </a:ext>
              </a:extLst>
            </p:cNvPr>
            <p:cNvSpPr txBox="1"/>
            <p:nvPr/>
          </p:nvSpPr>
          <p:spPr>
            <a:xfrm>
              <a:off x="1805114" y="4543424"/>
              <a:ext cx="176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B938F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생성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235373-D455-450D-9409-1FD7F5FB8B19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팀장이 프로젝트 생성을 통해 상세 정보 입력</a:t>
              </a:r>
            </a:p>
          </p:txBody>
        </p:sp>
      </p:grp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3C0D33CD-19C2-4804-8F0B-FF1574DDADDB}"/>
              </a:ext>
            </a:extLst>
          </p:cNvPr>
          <p:cNvSpPr/>
          <p:nvPr/>
        </p:nvSpPr>
        <p:spPr>
          <a:xfrm rot="8100000">
            <a:off x="2397964" y="1924941"/>
            <a:ext cx="595222" cy="595222"/>
          </a:xfrm>
          <a:prstGeom prst="teardrop">
            <a:avLst/>
          </a:prstGeom>
          <a:solidFill>
            <a:srgbClr val="5B9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눈물 방울 18">
            <a:extLst>
              <a:ext uri="{FF2B5EF4-FFF2-40B4-BE49-F238E27FC236}">
                <a16:creationId xmlns:a16="http://schemas.microsoft.com/office/drawing/2014/main" id="{00F1E138-865B-4638-8A5F-E83F386AF16E}"/>
              </a:ext>
            </a:extLst>
          </p:cNvPr>
          <p:cNvSpPr/>
          <p:nvPr/>
        </p:nvSpPr>
        <p:spPr>
          <a:xfrm rot="8100000">
            <a:off x="5798388" y="1924941"/>
            <a:ext cx="595222" cy="595222"/>
          </a:xfrm>
          <a:prstGeom prst="teardrop">
            <a:avLst/>
          </a:prstGeom>
          <a:solidFill>
            <a:srgbClr val="D87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7A2F4D88-6EC0-4BC9-A0E5-A389633F1846}"/>
              </a:ext>
            </a:extLst>
          </p:cNvPr>
          <p:cNvSpPr/>
          <p:nvPr/>
        </p:nvSpPr>
        <p:spPr>
          <a:xfrm rot="8100000">
            <a:off x="9208338" y="1924941"/>
            <a:ext cx="595222" cy="595222"/>
          </a:xfrm>
          <a:prstGeom prst="teardrop">
            <a:avLst/>
          </a:prstGeom>
          <a:solidFill>
            <a:srgbClr val="7E0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1" name="눈물 방울 20">
            <a:extLst>
              <a:ext uri="{FF2B5EF4-FFF2-40B4-BE49-F238E27FC236}">
                <a16:creationId xmlns:a16="http://schemas.microsoft.com/office/drawing/2014/main" id="{FE4D6FCD-3FA0-45B9-BC0E-B01E82BC5A8D}"/>
              </a:ext>
            </a:extLst>
          </p:cNvPr>
          <p:cNvSpPr/>
          <p:nvPr/>
        </p:nvSpPr>
        <p:spPr>
          <a:xfrm rot="18900000">
            <a:off x="4093413" y="4957463"/>
            <a:ext cx="595222" cy="595222"/>
          </a:xfrm>
          <a:prstGeom prst="teardrop">
            <a:avLst/>
          </a:prstGeom>
          <a:solidFill>
            <a:srgbClr val="DCA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눈물 방울 21">
            <a:extLst>
              <a:ext uri="{FF2B5EF4-FFF2-40B4-BE49-F238E27FC236}">
                <a16:creationId xmlns:a16="http://schemas.microsoft.com/office/drawing/2014/main" id="{AA8E2B9D-0B3E-476F-BE3E-CA56BDDF42BE}"/>
              </a:ext>
            </a:extLst>
          </p:cNvPr>
          <p:cNvSpPr/>
          <p:nvPr/>
        </p:nvSpPr>
        <p:spPr>
          <a:xfrm rot="18900000">
            <a:off x="7503363" y="4957463"/>
            <a:ext cx="595222" cy="595222"/>
          </a:xfrm>
          <a:prstGeom prst="teardrop">
            <a:avLst/>
          </a:prstGeom>
          <a:solidFill>
            <a:srgbClr val="C3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CB6847-ABF2-41CC-9C15-6D66E136A8D6}"/>
              </a:ext>
            </a:extLst>
          </p:cNvPr>
          <p:cNvGrpSpPr/>
          <p:nvPr/>
        </p:nvGrpSpPr>
        <p:grpSpPr>
          <a:xfrm>
            <a:off x="6410924" y="2406322"/>
            <a:ext cx="2776413" cy="916390"/>
            <a:chOff x="1314575" y="4507468"/>
            <a:chExt cx="2776413" cy="91639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CCE3DD-17CF-4DB0-8C7F-95C86328BD20}"/>
                </a:ext>
              </a:extLst>
            </p:cNvPr>
            <p:cNvSpPr txBox="1"/>
            <p:nvPr/>
          </p:nvSpPr>
          <p:spPr>
            <a:xfrm>
              <a:off x="1314575" y="4507468"/>
              <a:ext cx="2776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87D04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단계 설정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D43CEB-CB73-4478-9085-9B6E5A0BDA61}"/>
                </a:ext>
              </a:extLst>
            </p:cNvPr>
            <p:cNvSpPr txBox="1"/>
            <p:nvPr/>
          </p:nvSpPr>
          <p:spPr>
            <a:xfrm>
              <a:off x="1833563" y="4912756"/>
              <a:ext cx="1766884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단계설정을 통한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진행 전 과정 파악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BC356F-723E-44F3-8889-17B830F6DB99}"/>
              </a:ext>
            </a:extLst>
          </p:cNvPr>
          <p:cNvGrpSpPr/>
          <p:nvPr/>
        </p:nvGrpSpPr>
        <p:grpSpPr>
          <a:xfrm>
            <a:off x="8591550" y="4338887"/>
            <a:ext cx="1792364" cy="892006"/>
            <a:chOff x="1771651" y="4543424"/>
            <a:chExt cx="1792364" cy="8920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B0CA7-ABDE-4D6B-B6C6-EC94E76DE39B}"/>
                </a:ext>
              </a:extLst>
            </p:cNvPr>
            <p:cNvSpPr txBox="1"/>
            <p:nvPr/>
          </p:nvSpPr>
          <p:spPr>
            <a:xfrm>
              <a:off x="1771651" y="4543424"/>
              <a:ext cx="1766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E040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완료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C13E69-48C3-4DB1-A27F-EB8DB646F2E0}"/>
                </a:ext>
              </a:extLst>
            </p:cNvPr>
            <p:cNvSpPr txBox="1"/>
            <p:nvPr/>
          </p:nvSpPr>
          <p:spPr>
            <a:xfrm>
              <a:off x="1797131" y="4924328"/>
              <a:ext cx="1766884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완료 후 프로젝트 완료 목록을 통한 서류화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B2F528-1ABE-4AFC-B54E-C0C585E497C1}"/>
              </a:ext>
            </a:extLst>
          </p:cNvPr>
          <p:cNvGrpSpPr/>
          <p:nvPr/>
        </p:nvGrpSpPr>
        <p:grpSpPr>
          <a:xfrm>
            <a:off x="3538537" y="2337566"/>
            <a:ext cx="1704974" cy="877548"/>
            <a:chOff x="1833563" y="4543424"/>
            <a:chExt cx="1704974" cy="8775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53FC59-028F-4271-8643-C61A24AB7C1E}"/>
                </a:ext>
              </a:extLst>
            </p:cNvPr>
            <p:cNvSpPr txBox="1"/>
            <p:nvPr/>
          </p:nvSpPr>
          <p:spPr>
            <a:xfrm>
              <a:off x="1933956" y="4543424"/>
              <a:ext cx="1513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CA705"/>
                  </a:solidFill>
                  <a:latin typeface="Noto Sans KR" panose="020B0600000101010101" charset="-127"/>
                  <a:ea typeface="Noto Sans KR" panose="020B0600000101010101" charset="-127"/>
                </a:rPr>
                <a:t>관리자 승인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FEA82F-DDCA-420B-8A48-DEA3F77B165A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생성된 프로젝트를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관리자가 승인 및 삭제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083FC04-FBAA-424B-8AB3-DCC2CD01026E}"/>
              </a:ext>
            </a:extLst>
          </p:cNvPr>
          <p:cNvGrpSpPr/>
          <p:nvPr/>
        </p:nvGrpSpPr>
        <p:grpSpPr>
          <a:xfrm>
            <a:off x="5243511" y="4338887"/>
            <a:ext cx="1741290" cy="877548"/>
            <a:chOff x="1771219" y="4543424"/>
            <a:chExt cx="1741290" cy="87754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7F30A1-0B83-414B-BD2E-58EBD4684E61}"/>
                </a:ext>
              </a:extLst>
            </p:cNvPr>
            <p:cNvSpPr txBox="1"/>
            <p:nvPr/>
          </p:nvSpPr>
          <p:spPr>
            <a:xfrm>
              <a:off x="1771219" y="4543424"/>
              <a:ext cx="1741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32804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시작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7E6172-FF02-4779-A1FC-853C4AB85E40}"/>
                </a:ext>
              </a:extLst>
            </p:cNvPr>
            <p:cNvSpPr txBox="1"/>
            <p:nvPr/>
          </p:nvSpPr>
          <p:spPr>
            <a:xfrm>
              <a:off x="1833563" y="4912756"/>
              <a:ext cx="167894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시작과 동시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진행 상태 및 과정 기입</a:t>
              </a:r>
            </a:p>
          </p:txBody>
        </p:sp>
      </p:grp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F75C3F6B-0093-4895-BF10-97110959895D}"/>
              </a:ext>
            </a:extLst>
          </p:cNvPr>
          <p:cNvSpPr/>
          <p:nvPr/>
        </p:nvSpPr>
        <p:spPr>
          <a:xfrm>
            <a:off x="5900736" y="2042955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1EF4312B-A9FF-4EB7-B1EC-C5A3A4B7E7FE}"/>
              </a:ext>
            </a:extLst>
          </p:cNvPr>
          <p:cNvSpPr/>
          <p:nvPr/>
        </p:nvSpPr>
        <p:spPr>
          <a:xfrm>
            <a:off x="4205287" y="5040762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5F93F05-61D1-4B05-B5A1-983CE10DD7B8}"/>
              </a:ext>
            </a:extLst>
          </p:cNvPr>
          <p:cNvSpPr/>
          <p:nvPr/>
        </p:nvSpPr>
        <p:spPr>
          <a:xfrm>
            <a:off x="7596187" y="5050287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3D66E3B-A593-4EF3-86F3-9E338129876B}"/>
              </a:ext>
            </a:extLst>
          </p:cNvPr>
          <p:cNvGrpSpPr/>
          <p:nvPr/>
        </p:nvGrpSpPr>
        <p:grpSpPr>
          <a:xfrm>
            <a:off x="2492740" y="2029201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866BF8D-4CCE-4ED2-BEE1-A1DE556036FA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0BF6B38-44C2-4F67-8CB0-4237E92429E7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40D9EE7B-641A-4479-A7ED-FB9AF6E0A30F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B9327D9-3516-4AFD-912B-0C0BF7D89C73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6065D1D-18EA-4B76-8F9E-B948DAAB51C4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7639875-EFD4-40FC-A182-D082B829D3CD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48342CC-1AFD-4616-87E3-5AF43EDF37D5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4FFF647-603C-4BB6-9BDB-E04E5A76B09E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362D082-984F-41C7-9865-42586DF62C3B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4AF8BBC-1A13-4383-81D1-BCC5D84F10A0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57A29EE-B7CF-4AE9-8262-AE1CD0015F17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FF88439-7027-46E4-A5C4-846C00E14460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68460536-B0A3-4EA4-BBBF-5CC8128A4ADF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3E9E84C-C510-4244-B12B-23FE66882E47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0BA9764-FADF-411C-A02B-1875F5AA68EE}"/>
              </a:ext>
            </a:extLst>
          </p:cNvPr>
          <p:cNvSpPr/>
          <p:nvPr/>
        </p:nvSpPr>
        <p:spPr>
          <a:xfrm>
            <a:off x="9308735" y="2029201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399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B53E9F1-C1E4-4852-94EE-7D38DF8EE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6E385B-0A24-4E1B-AF02-231D828B0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4BB738-1C47-45EE-BA4A-B6AFB3B6A7E3}"/>
              </a:ext>
            </a:extLst>
          </p:cNvPr>
          <p:cNvSpPr/>
          <p:nvPr/>
        </p:nvSpPr>
        <p:spPr>
          <a:xfrm>
            <a:off x="1833563" y="3643563"/>
            <a:ext cx="1704975" cy="190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C9F2A3-680E-4F7C-BDE9-518FD05AFB3E}"/>
              </a:ext>
            </a:extLst>
          </p:cNvPr>
          <p:cNvSpPr/>
          <p:nvPr/>
        </p:nvSpPr>
        <p:spPr>
          <a:xfrm>
            <a:off x="3538538" y="3642360"/>
            <a:ext cx="1704975" cy="187959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188392-385C-4165-8FC8-553D330C4B89}"/>
              </a:ext>
            </a:extLst>
          </p:cNvPr>
          <p:cNvSpPr/>
          <p:nvPr/>
        </p:nvSpPr>
        <p:spPr>
          <a:xfrm>
            <a:off x="5243513" y="3643563"/>
            <a:ext cx="1704975" cy="190500"/>
          </a:xfrm>
          <a:prstGeom prst="rect">
            <a:avLst/>
          </a:prstGeom>
          <a:solidFill>
            <a:srgbClr val="3ED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D8E220-E990-4937-A769-BA42E77D9643}"/>
              </a:ext>
            </a:extLst>
          </p:cNvPr>
          <p:cNvSpPr/>
          <p:nvPr/>
        </p:nvSpPr>
        <p:spPr>
          <a:xfrm>
            <a:off x="6948488" y="3647439"/>
            <a:ext cx="1704975" cy="182881"/>
          </a:xfrm>
          <a:prstGeom prst="rect">
            <a:avLst/>
          </a:prstGeom>
          <a:solidFill>
            <a:srgbClr val="A2D368"/>
          </a:solidFill>
          <a:ln>
            <a:solidFill>
              <a:srgbClr val="A2D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8372F-E0E8-4994-9699-BC45CA037DF5}"/>
              </a:ext>
            </a:extLst>
          </p:cNvPr>
          <p:cNvSpPr/>
          <p:nvPr/>
        </p:nvSpPr>
        <p:spPr>
          <a:xfrm>
            <a:off x="8653463" y="3643563"/>
            <a:ext cx="1704975" cy="1905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62A6D0-D579-44C5-AA70-7DB5795E7661}"/>
              </a:ext>
            </a:extLst>
          </p:cNvPr>
          <p:cNvCxnSpPr/>
          <p:nvPr/>
        </p:nvCxnSpPr>
        <p:spPr>
          <a:xfrm flipV="1">
            <a:off x="2695575" y="2805363"/>
            <a:ext cx="0" cy="676275"/>
          </a:xfrm>
          <a:prstGeom prst="line">
            <a:avLst/>
          </a:prstGeom>
          <a:ln w="19050">
            <a:solidFill>
              <a:srgbClr val="5B93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643F3-4CC1-448A-ACD9-D6419CD64EF9}"/>
              </a:ext>
            </a:extLst>
          </p:cNvPr>
          <p:cNvCxnSpPr>
            <a:cxnSpLocks/>
          </p:cNvCxnSpPr>
          <p:nvPr/>
        </p:nvCxnSpPr>
        <p:spPr>
          <a:xfrm flipV="1">
            <a:off x="4391025" y="3995988"/>
            <a:ext cx="0" cy="676275"/>
          </a:xfrm>
          <a:prstGeom prst="line">
            <a:avLst/>
          </a:prstGeom>
          <a:ln w="190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C00E1C-BD91-44C7-9778-39B2660BFE56}"/>
              </a:ext>
            </a:extLst>
          </p:cNvPr>
          <p:cNvCxnSpPr>
            <a:cxnSpLocks/>
          </p:cNvCxnSpPr>
          <p:nvPr/>
        </p:nvCxnSpPr>
        <p:spPr>
          <a:xfrm flipV="1">
            <a:off x="6096000" y="2805363"/>
            <a:ext cx="0" cy="676275"/>
          </a:xfrm>
          <a:prstGeom prst="line">
            <a:avLst/>
          </a:prstGeom>
          <a:ln w="19050">
            <a:solidFill>
              <a:srgbClr val="3ED4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EB4C24-4C22-4CE3-8D7D-9A3405C0437E}"/>
              </a:ext>
            </a:extLst>
          </p:cNvPr>
          <p:cNvCxnSpPr>
            <a:cxnSpLocks/>
          </p:cNvCxnSpPr>
          <p:nvPr/>
        </p:nvCxnSpPr>
        <p:spPr>
          <a:xfrm flipV="1">
            <a:off x="7800975" y="3995988"/>
            <a:ext cx="0" cy="676275"/>
          </a:xfrm>
          <a:prstGeom prst="line">
            <a:avLst/>
          </a:prstGeom>
          <a:ln w="19050">
            <a:solidFill>
              <a:srgbClr val="A2D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5FF18D-2425-4E61-8BE3-BD235E0BCD2D}"/>
              </a:ext>
            </a:extLst>
          </p:cNvPr>
          <p:cNvCxnSpPr>
            <a:cxnSpLocks/>
          </p:cNvCxnSpPr>
          <p:nvPr/>
        </p:nvCxnSpPr>
        <p:spPr>
          <a:xfrm flipV="1">
            <a:off x="9505950" y="2805363"/>
            <a:ext cx="0" cy="67627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7EA290-6366-4F11-BB8C-CDB177D28951}"/>
              </a:ext>
            </a:extLst>
          </p:cNvPr>
          <p:cNvGrpSpPr/>
          <p:nvPr/>
        </p:nvGrpSpPr>
        <p:grpSpPr>
          <a:xfrm>
            <a:off x="1805114" y="4338887"/>
            <a:ext cx="1766886" cy="839717"/>
            <a:chOff x="1805114" y="4543424"/>
            <a:chExt cx="1766886" cy="8397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1895B-C6B9-41D1-93FF-5B8B75F150AE}"/>
                </a:ext>
              </a:extLst>
            </p:cNvPr>
            <p:cNvSpPr txBox="1"/>
            <p:nvPr/>
          </p:nvSpPr>
          <p:spPr>
            <a:xfrm>
              <a:off x="1805114" y="4543424"/>
              <a:ext cx="176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9C9C9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생성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235373-D455-450D-9409-1FD7F5FB8B19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팀장이 프로젝트 생성을 통해 상세 정보 입력</a:t>
              </a:r>
            </a:p>
          </p:txBody>
        </p:sp>
      </p:grp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3C0D33CD-19C2-4804-8F0B-FF1574DDADDB}"/>
              </a:ext>
            </a:extLst>
          </p:cNvPr>
          <p:cNvSpPr/>
          <p:nvPr/>
        </p:nvSpPr>
        <p:spPr>
          <a:xfrm rot="8100000">
            <a:off x="2397964" y="1924941"/>
            <a:ext cx="595222" cy="595222"/>
          </a:xfrm>
          <a:prstGeom prst="teardrop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눈물 방울 18">
            <a:extLst>
              <a:ext uri="{FF2B5EF4-FFF2-40B4-BE49-F238E27FC236}">
                <a16:creationId xmlns:a16="http://schemas.microsoft.com/office/drawing/2014/main" id="{00F1E138-865B-4638-8A5F-E83F386AF16E}"/>
              </a:ext>
            </a:extLst>
          </p:cNvPr>
          <p:cNvSpPr/>
          <p:nvPr/>
        </p:nvSpPr>
        <p:spPr>
          <a:xfrm rot="8100000">
            <a:off x="5798388" y="1924941"/>
            <a:ext cx="595222" cy="595222"/>
          </a:xfrm>
          <a:prstGeom prst="teardrop">
            <a:avLst/>
          </a:prstGeom>
          <a:solidFill>
            <a:srgbClr val="3ED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7A2F4D88-6EC0-4BC9-A0E5-A389633F1846}"/>
              </a:ext>
            </a:extLst>
          </p:cNvPr>
          <p:cNvSpPr/>
          <p:nvPr/>
        </p:nvSpPr>
        <p:spPr>
          <a:xfrm rot="8100000">
            <a:off x="9208338" y="1924941"/>
            <a:ext cx="595222" cy="595222"/>
          </a:xfrm>
          <a:prstGeom prst="teardrop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1" name="눈물 방울 20">
            <a:extLst>
              <a:ext uri="{FF2B5EF4-FFF2-40B4-BE49-F238E27FC236}">
                <a16:creationId xmlns:a16="http://schemas.microsoft.com/office/drawing/2014/main" id="{FE4D6FCD-3FA0-45B9-BC0E-B01E82BC5A8D}"/>
              </a:ext>
            </a:extLst>
          </p:cNvPr>
          <p:cNvSpPr/>
          <p:nvPr/>
        </p:nvSpPr>
        <p:spPr>
          <a:xfrm rot="18900000">
            <a:off x="4093413" y="4957463"/>
            <a:ext cx="595222" cy="595222"/>
          </a:xfrm>
          <a:prstGeom prst="teardrop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눈물 방울 21">
            <a:extLst>
              <a:ext uri="{FF2B5EF4-FFF2-40B4-BE49-F238E27FC236}">
                <a16:creationId xmlns:a16="http://schemas.microsoft.com/office/drawing/2014/main" id="{AA8E2B9D-0B3E-476F-BE3E-CA56BDDF42BE}"/>
              </a:ext>
            </a:extLst>
          </p:cNvPr>
          <p:cNvSpPr/>
          <p:nvPr/>
        </p:nvSpPr>
        <p:spPr>
          <a:xfrm rot="18900000">
            <a:off x="7503363" y="4957463"/>
            <a:ext cx="595222" cy="595222"/>
          </a:xfrm>
          <a:prstGeom prst="teardrop">
            <a:avLst/>
          </a:prstGeom>
          <a:solidFill>
            <a:srgbClr val="A2D368"/>
          </a:solidFill>
          <a:ln>
            <a:solidFill>
              <a:srgbClr val="A2D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CB6847-ABF2-41CC-9C15-6D66E136A8D6}"/>
              </a:ext>
            </a:extLst>
          </p:cNvPr>
          <p:cNvGrpSpPr/>
          <p:nvPr/>
        </p:nvGrpSpPr>
        <p:grpSpPr>
          <a:xfrm>
            <a:off x="6410924" y="2406322"/>
            <a:ext cx="2776413" cy="875673"/>
            <a:chOff x="1314575" y="4507468"/>
            <a:chExt cx="2776413" cy="8756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CCE3DD-17CF-4DB0-8C7F-95C86328BD20}"/>
                </a:ext>
              </a:extLst>
            </p:cNvPr>
            <p:cNvSpPr txBox="1"/>
            <p:nvPr/>
          </p:nvSpPr>
          <p:spPr>
            <a:xfrm>
              <a:off x="1314575" y="4507468"/>
              <a:ext cx="2776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A2D368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단계 설정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D43CEB-CB73-4478-9085-9B6E5A0BDA61}"/>
                </a:ext>
              </a:extLst>
            </p:cNvPr>
            <p:cNvSpPr txBox="1"/>
            <p:nvPr/>
          </p:nvSpPr>
          <p:spPr>
            <a:xfrm>
              <a:off x="1833563" y="4912756"/>
              <a:ext cx="1766884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프로젝트 단계설정을 통한 </a:t>
              </a:r>
              <a:endParaRPr lang="en-US" altLang="ko-KR" sz="10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프로젝트 진행 전 과정 파악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BC356F-723E-44F3-8889-17B830F6DB99}"/>
              </a:ext>
            </a:extLst>
          </p:cNvPr>
          <p:cNvGrpSpPr/>
          <p:nvPr/>
        </p:nvGrpSpPr>
        <p:grpSpPr>
          <a:xfrm>
            <a:off x="8591550" y="4338887"/>
            <a:ext cx="1792364" cy="851289"/>
            <a:chOff x="1771651" y="4543424"/>
            <a:chExt cx="1792364" cy="8512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B0CA7-ABDE-4D6B-B6C6-EC94E76DE39B}"/>
                </a:ext>
              </a:extLst>
            </p:cNvPr>
            <p:cNvSpPr txBox="1"/>
            <p:nvPr/>
          </p:nvSpPr>
          <p:spPr>
            <a:xfrm>
              <a:off x="1771651" y="4543424"/>
              <a:ext cx="1766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완료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C13E69-48C3-4DB1-A27F-EB8DB646F2E0}"/>
                </a:ext>
              </a:extLst>
            </p:cNvPr>
            <p:cNvSpPr txBox="1"/>
            <p:nvPr/>
          </p:nvSpPr>
          <p:spPr>
            <a:xfrm>
              <a:off x="1797131" y="4924328"/>
              <a:ext cx="1766884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프로젝트 완료 후 프로젝트 완료 목록을 통한 서류화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B2F528-1ABE-4AFC-B54E-C0C585E497C1}"/>
              </a:ext>
            </a:extLst>
          </p:cNvPr>
          <p:cNvGrpSpPr/>
          <p:nvPr/>
        </p:nvGrpSpPr>
        <p:grpSpPr>
          <a:xfrm>
            <a:off x="3538537" y="2337566"/>
            <a:ext cx="1704974" cy="839717"/>
            <a:chOff x="1833563" y="4543424"/>
            <a:chExt cx="1704974" cy="8397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53FC59-028F-4271-8643-C61A24AB7C1E}"/>
                </a:ext>
              </a:extLst>
            </p:cNvPr>
            <p:cNvSpPr txBox="1"/>
            <p:nvPr/>
          </p:nvSpPr>
          <p:spPr>
            <a:xfrm>
              <a:off x="1933956" y="4543424"/>
              <a:ext cx="1513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B9BD5"/>
                  </a:solidFill>
                  <a:latin typeface="Noto Sans KR" panose="020B0600000101010101" charset="-127"/>
                  <a:ea typeface="Noto Sans KR" panose="020B0600000101010101" charset="-127"/>
                </a:rPr>
                <a:t>관리자 승인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FEA82F-DDCA-420B-8A48-DEA3F77B165A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생성된 프로젝트를 </a:t>
              </a:r>
              <a:endParaRPr lang="en-US" altLang="ko-KR" sz="10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관리자가 승인 및 삭제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083FC04-FBAA-424B-8AB3-DCC2CD01026E}"/>
              </a:ext>
            </a:extLst>
          </p:cNvPr>
          <p:cNvGrpSpPr/>
          <p:nvPr/>
        </p:nvGrpSpPr>
        <p:grpSpPr>
          <a:xfrm>
            <a:off x="5243511" y="4338887"/>
            <a:ext cx="1741290" cy="839717"/>
            <a:chOff x="1771219" y="4543424"/>
            <a:chExt cx="1741290" cy="8397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7F30A1-0B83-414B-BD2E-58EBD4684E61}"/>
                </a:ext>
              </a:extLst>
            </p:cNvPr>
            <p:cNvSpPr txBox="1"/>
            <p:nvPr/>
          </p:nvSpPr>
          <p:spPr>
            <a:xfrm>
              <a:off x="1771219" y="4543424"/>
              <a:ext cx="1741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ED4B7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시작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7E6172-FF02-4779-A1FC-853C4AB85E40}"/>
                </a:ext>
              </a:extLst>
            </p:cNvPr>
            <p:cNvSpPr txBox="1"/>
            <p:nvPr/>
          </p:nvSpPr>
          <p:spPr>
            <a:xfrm>
              <a:off x="1833563" y="4912756"/>
              <a:ext cx="1678944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프로젝트 시작과 동시 </a:t>
              </a:r>
              <a:endParaRPr lang="en-US" altLang="ko-KR" sz="10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latin typeface="Noto Sans KR" panose="020B0600000101010101" charset="-127"/>
                  <a:ea typeface="Noto Sans KR" panose="020B0600000101010101" charset="-127"/>
                </a:rPr>
                <a:t>진행 상태 및 과정 기입</a:t>
              </a:r>
            </a:p>
          </p:txBody>
        </p:sp>
      </p:grp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F75C3F6B-0093-4895-BF10-97110959895D}"/>
              </a:ext>
            </a:extLst>
          </p:cNvPr>
          <p:cNvSpPr/>
          <p:nvPr/>
        </p:nvSpPr>
        <p:spPr>
          <a:xfrm>
            <a:off x="5900736" y="2042955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1EF4312B-A9FF-4EB7-B1EC-C5A3A4B7E7FE}"/>
              </a:ext>
            </a:extLst>
          </p:cNvPr>
          <p:cNvSpPr/>
          <p:nvPr/>
        </p:nvSpPr>
        <p:spPr>
          <a:xfrm>
            <a:off x="4205287" y="5040762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5F93F05-61D1-4B05-B5A1-983CE10DD7B8}"/>
              </a:ext>
            </a:extLst>
          </p:cNvPr>
          <p:cNvSpPr/>
          <p:nvPr/>
        </p:nvSpPr>
        <p:spPr>
          <a:xfrm>
            <a:off x="7596187" y="5050287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3D66E3B-A593-4EF3-86F3-9E338129876B}"/>
              </a:ext>
            </a:extLst>
          </p:cNvPr>
          <p:cNvGrpSpPr/>
          <p:nvPr/>
        </p:nvGrpSpPr>
        <p:grpSpPr>
          <a:xfrm>
            <a:off x="2492740" y="2029201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866BF8D-4CCE-4ED2-BEE1-A1DE556036FA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0BF6B38-44C2-4F67-8CB0-4237E92429E7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40D9EE7B-641A-4479-A7ED-FB9AF6E0A30F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B9327D9-3516-4AFD-912B-0C0BF7D89C73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6065D1D-18EA-4B76-8F9E-B948DAAB51C4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7639875-EFD4-40FC-A182-D082B829D3CD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48342CC-1AFD-4616-87E3-5AF43EDF37D5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4FFF647-603C-4BB6-9BDB-E04E5A76B09E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362D082-984F-41C7-9865-42586DF62C3B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4AF8BBC-1A13-4383-81D1-BCC5D84F10A0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57A29EE-B7CF-4AE9-8262-AE1CD0015F17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FF88439-7027-46E4-A5C4-846C00E14460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68460536-B0A3-4EA4-BBBF-5CC8128A4ADF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3E9E84C-C510-4244-B12B-23FE66882E47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0BA9764-FADF-411C-A02B-1875F5AA68EE}"/>
              </a:ext>
            </a:extLst>
          </p:cNvPr>
          <p:cNvSpPr/>
          <p:nvPr/>
        </p:nvSpPr>
        <p:spPr>
          <a:xfrm>
            <a:off x="9308735" y="2029201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2764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19AF4E-D068-4135-BC92-3179B01EF1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생성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237AF-2C3A-4738-9773-BC0AAEE1BC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AEC7E4-F94D-4A18-9759-ACCA96C5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6" y="1258434"/>
            <a:ext cx="9622581" cy="532591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C32237-3CC9-4F86-A760-7FEA1F9C7BEF}"/>
              </a:ext>
            </a:extLst>
          </p:cNvPr>
          <p:cNvCxnSpPr>
            <a:cxnSpLocks/>
          </p:cNvCxnSpPr>
          <p:nvPr/>
        </p:nvCxnSpPr>
        <p:spPr>
          <a:xfrm>
            <a:off x="8191500" y="3555969"/>
            <a:ext cx="99436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D2CEFA-627B-4F52-B62D-1DECAA991B8C}"/>
              </a:ext>
            </a:extLst>
          </p:cNvPr>
          <p:cNvSpPr/>
          <p:nvPr/>
        </p:nvSpPr>
        <p:spPr>
          <a:xfrm>
            <a:off x="9361906" y="3261088"/>
            <a:ext cx="26156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생성시 팀장이 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속한 반의 회원의 이름을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불러와 선택할 수 있도록 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FAB029-0217-40C7-B549-19B131A95E83}"/>
              </a:ext>
            </a:extLst>
          </p:cNvPr>
          <p:cNvSpPr/>
          <p:nvPr/>
        </p:nvSpPr>
        <p:spPr>
          <a:xfrm>
            <a:off x="214486" y="2665504"/>
            <a:ext cx="7977014" cy="18683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C6A4F-BD38-4126-A5F8-72BCD976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683" y="1124818"/>
            <a:ext cx="3429297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49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35AD66-DC4E-4C49-B7BE-1848B2587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3FDA81-DE1A-40F0-9AEC-4C27190C4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DA0806-D511-4D6E-A021-60998BDD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95" y="1445689"/>
            <a:ext cx="10070385" cy="4151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9EB78C-2488-4404-B323-EBEA0465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703" y="1152264"/>
            <a:ext cx="3429297" cy="11583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65E91D-5004-4F33-945E-81156512A749}"/>
              </a:ext>
            </a:extLst>
          </p:cNvPr>
          <p:cNvSpPr/>
          <p:nvPr/>
        </p:nvSpPr>
        <p:spPr>
          <a:xfrm>
            <a:off x="9033258" y="4713555"/>
            <a:ext cx="781301" cy="360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1" name="꺾인 연결선 10">
            <a:extLst>
              <a:ext uri="{FF2B5EF4-FFF2-40B4-BE49-F238E27FC236}">
                <a16:creationId xmlns:a16="http://schemas.microsoft.com/office/drawing/2014/main" id="{8576F877-88AC-4B5B-B9E4-FF08365A2F27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9531657" y="4966486"/>
            <a:ext cx="394856" cy="610353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E529E9-B06C-4CB5-A58E-0B8CF7CF8016}"/>
              </a:ext>
            </a:extLst>
          </p:cNvPr>
          <p:cNvSpPr/>
          <p:nvPr/>
        </p:nvSpPr>
        <p:spPr>
          <a:xfrm>
            <a:off x="10094065" y="5207481"/>
            <a:ext cx="2157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시작 → 진행중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종료 → 완료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4123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134BEA-AE29-42A6-B4D0-97D4D0F1E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97A64-B9B9-4134-87AB-59FBC48C8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FAF21-F0CD-4181-9A54-0EF3931C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2" y="1117344"/>
            <a:ext cx="11039227" cy="50814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C956EC-4C5A-437D-BBF6-0383852E298C}"/>
              </a:ext>
            </a:extLst>
          </p:cNvPr>
          <p:cNvSpPr/>
          <p:nvPr/>
        </p:nvSpPr>
        <p:spPr>
          <a:xfrm>
            <a:off x="439367" y="5034984"/>
            <a:ext cx="3462771" cy="6412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158BAA-925F-42DF-AB68-E547F50E4090}"/>
              </a:ext>
            </a:extLst>
          </p:cNvPr>
          <p:cNvSpPr/>
          <p:nvPr/>
        </p:nvSpPr>
        <p:spPr>
          <a:xfrm>
            <a:off x="439366" y="3016786"/>
            <a:ext cx="5956590" cy="1115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5F8A400-01BF-416A-9A09-A5C4DE532FC6}"/>
              </a:ext>
            </a:extLst>
          </p:cNvPr>
          <p:cNvCxnSpPr/>
          <p:nvPr/>
        </p:nvCxnSpPr>
        <p:spPr>
          <a:xfrm flipV="1">
            <a:off x="6395956" y="3574622"/>
            <a:ext cx="2168236" cy="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2">
            <a:extLst>
              <a:ext uri="{FF2B5EF4-FFF2-40B4-BE49-F238E27FC236}">
                <a16:creationId xmlns:a16="http://schemas.microsoft.com/office/drawing/2014/main" id="{F0157B41-1C80-426E-8F01-2FFA6423219B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2725213" y="5121791"/>
            <a:ext cx="952005" cy="2060925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136FF5-7A25-45DC-94E9-0736FCCC9C61}"/>
              </a:ext>
            </a:extLst>
          </p:cNvPr>
          <p:cNvSpPr/>
          <p:nvPr/>
        </p:nvSpPr>
        <p:spPr>
          <a:xfrm>
            <a:off x="4231678" y="6334780"/>
            <a:ext cx="4626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파일첨부를 넣어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완료전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프로젝트 </a:t>
            </a:r>
            <a:r>
              <a:rPr lang="en-US" altLang="ko-KR" sz="1400" dirty="0" err="1">
                <a:latin typeface="Noto Sans KR" panose="020B0600000101010101" charset="-127"/>
                <a:ea typeface="Noto Sans KR" panose="020B0600000101010101" charset="-127"/>
              </a:rPr>
              <a:t>ppt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넣어 프로젝트 완료 목록에서 확인할 수 있도록 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CF51E8-6021-473C-B830-F362627BE8F0}"/>
              </a:ext>
            </a:extLst>
          </p:cNvPr>
          <p:cNvSpPr/>
          <p:nvPr/>
        </p:nvSpPr>
        <p:spPr>
          <a:xfrm>
            <a:off x="8564192" y="3420733"/>
            <a:ext cx="4626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멤버 추가 및 제거</a:t>
            </a:r>
          </a:p>
        </p:txBody>
      </p:sp>
    </p:spTree>
    <p:extLst>
      <p:ext uri="{BB962C8B-B14F-4D97-AF65-F5344CB8AC3E}">
        <p14:creationId xmlns:p14="http://schemas.microsoft.com/office/powerpoint/2010/main" val="590474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080A91B-F72C-444D-ADC3-9B7DD534D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B5EB70-5DDD-41AF-A0C0-6FE3AAE52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단계설정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5F6D0-94D8-40B8-905A-EF2E6B750C5E}"/>
              </a:ext>
            </a:extLst>
          </p:cNvPr>
          <p:cNvSpPr txBox="1"/>
          <p:nvPr/>
        </p:nvSpPr>
        <p:spPr>
          <a:xfrm>
            <a:off x="1262219" y="4066628"/>
            <a:ext cx="1785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개발하고자 하는 소프트웨어를 구성하는 여러 기능을 체계적으로 정의하고 목표 사용자가 제공하는 요구 사항을 명확히 할 수 있습니다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7E708-70B4-4CCA-9E59-AD11CBCD14A8}"/>
              </a:ext>
            </a:extLst>
          </p:cNvPr>
          <p:cNvSpPr txBox="1"/>
          <p:nvPr/>
        </p:nvSpPr>
        <p:spPr>
          <a:xfrm>
            <a:off x="3260406" y="4066628"/>
            <a:ext cx="1785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설계는 기본적으로 시스템의 방식과 동작 데이터 저장 방식 및 사용되는 소프트웨어와 하드웨어 코드를 정의합니다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795D1-2B41-4050-BC94-ACE75741FD68}"/>
              </a:ext>
            </a:extLst>
          </p:cNvPr>
          <p:cNvSpPr txBox="1"/>
          <p:nvPr/>
        </p:nvSpPr>
        <p:spPr>
          <a:xfrm>
            <a:off x="5203201" y="4066628"/>
            <a:ext cx="1785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기본 요구 사항을 프로그램 코드로 변환합니다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관련 라이브러리와 데이터베이스를 사용하여 코드를 작성하며 기본 과정을 완료합니다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2566D-15EB-4053-AEA9-B84D894BF677}"/>
              </a:ext>
            </a:extLst>
          </p:cNvPr>
          <p:cNvSpPr txBox="1"/>
          <p:nvPr/>
        </p:nvSpPr>
        <p:spPr>
          <a:xfrm>
            <a:off x="7238745" y="4066628"/>
            <a:ext cx="178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각 기능에 대한 유효성 검사가 필요한데 모든 일을 완료한 후 버그의 존재를 확인합니다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B74E1-3740-4708-8051-10A5B28117DC}"/>
              </a:ext>
            </a:extLst>
          </p:cNvPr>
          <p:cNvSpPr txBox="1"/>
          <p:nvPr/>
        </p:nvSpPr>
        <p:spPr>
          <a:xfrm>
            <a:off x="9206254" y="4066628"/>
            <a:ext cx="1785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테스트가 완료되면 애플리케이션을 배포합니다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8946B-FB6C-4CB6-A24D-1B6079A3D360}"/>
              </a:ext>
            </a:extLst>
          </p:cNvPr>
          <p:cNvSpPr txBox="1"/>
          <p:nvPr/>
        </p:nvSpPr>
        <p:spPr>
          <a:xfrm>
            <a:off x="1769365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1st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EBF78-86D9-46CB-8674-68FD93F4B776}"/>
              </a:ext>
            </a:extLst>
          </p:cNvPr>
          <p:cNvSpPr txBox="1"/>
          <p:nvPr/>
        </p:nvSpPr>
        <p:spPr>
          <a:xfrm>
            <a:off x="3739860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2st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731AB-6322-490C-A77E-94E9F26D270C}"/>
              </a:ext>
            </a:extLst>
          </p:cNvPr>
          <p:cNvSpPr txBox="1"/>
          <p:nvPr/>
        </p:nvSpPr>
        <p:spPr>
          <a:xfrm>
            <a:off x="5641388" y="3664896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3st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ED07E-1084-4BE0-9634-6B28D46DC458}"/>
              </a:ext>
            </a:extLst>
          </p:cNvPr>
          <p:cNvSpPr txBox="1"/>
          <p:nvPr/>
        </p:nvSpPr>
        <p:spPr>
          <a:xfrm>
            <a:off x="7676933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4st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73A2F-BD82-4D33-B3E3-883A5F86B8F9}"/>
              </a:ext>
            </a:extLst>
          </p:cNvPr>
          <p:cNvSpPr txBox="1"/>
          <p:nvPr/>
        </p:nvSpPr>
        <p:spPr>
          <a:xfrm>
            <a:off x="9644441" y="3664896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5st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B414AC-E943-4BBF-A28C-4FD1667F2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77" y="1800134"/>
            <a:ext cx="707902" cy="707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30AB42-4872-4060-8428-2B935991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8"/>
          <a:stretch/>
        </p:blipFill>
        <p:spPr>
          <a:xfrm>
            <a:off x="7777593" y="1852477"/>
            <a:ext cx="707902" cy="6032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1AD9C0-389C-4DDF-ACD0-B2C2887BB0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28"/>
          <a:stretch/>
        </p:blipFill>
        <p:spPr>
          <a:xfrm>
            <a:off x="5762711" y="1869758"/>
            <a:ext cx="808918" cy="6339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6AC7D2-F2F9-4ABE-A6C6-E4889B4502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4"/>
          <a:stretch/>
        </p:blipFill>
        <p:spPr>
          <a:xfrm>
            <a:off x="9745102" y="1862440"/>
            <a:ext cx="707902" cy="583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D9BE2EE-248A-4DA6-98FD-E9F7AD3BD87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1"/>
          <a:stretch/>
        </p:blipFill>
        <p:spPr>
          <a:xfrm>
            <a:off x="3896809" y="1935166"/>
            <a:ext cx="599436" cy="503154"/>
          </a:xfrm>
          <a:prstGeom prst="rect">
            <a:avLst/>
          </a:prstGeom>
        </p:spPr>
      </p:pic>
      <p:sp>
        <p:nvSpPr>
          <p:cNvPr id="21" name="갈매기형 수장 1">
            <a:extLst>
              <a:ext uri="{FF2B5EF4-FFF2-40B4-BE49-F238E27FC236}">
                <a16:creationId xmlns:a16="http://schemas.microsoft.com/office/drawing/2014/main" id="{5AAA27A9-4015-452B-BDE7-EE2D2B73F3ED}"/>
              </a:ext>
            </a:extLst>
          </p:cNvPr>
          <p:cNvSpPr/>
          <p:nvPr/>
        </p:nvSpPr>
        <p:spPr>
          <a:xfrm>
            <a:off x="123896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갈매기형 수장 43">
            <a:extLst>
              <a:ext uri="{FF2B5EF4-FFF2-40B4-BE49-F238E27FC236}">
                <a16:creationId xmlns:a16="http://schemas.microsoft.com/office/drawing/2014/main" id="{ED6CC67F-A5EF-4A7B-B6EA-4356CE29C281}"/>
              </a:ext>
            </a:extLst>
          </p:cNvPr>
          <p:cNvSpPr/>
          <p:nvPr/>
        </p:nvSpPr>
        <p:spPr>
          <a:xfrm>
            <a:off x="3208991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갈매기형 수장 44">
            <a:extLst>
              <a:ext uri="{FF2B5EF4-FFF2-40B4-BE49-F238E27FC236}">
                <a16:creationId xmlns:a16="http://schemas.microsoft.com/office/drawing/2014/main" id="{8C1D225B-59A1-44FF-942B-A4F8CDECB328}"/>
              </a:ext>
            </a:extLst>
          </p:cNvPr>
          <p:cNvSpPr/>
          <p:nvPr/>
        </p:nvSpPr>
        <p:spPr>
          <a:xfrm>
            <a:off x="517902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3ED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갈매기형 수장 45">
            <a:extLst>
              <a:ext uri="{FF2B5EF4-FFF2-40B4-BE49-F238E27FC236}">
                <a16:creationId xmlns:a16="http://schemas.microsoft.com/office/drawing/2014/main" id="{FED1068C-6855-48A6-8720-94664B5367EC}"/>
              </a:ext>
            </a:extLst>
          </p:cNvPr>
          <p:cNvSpPr/>
          <p:nvPr/>
        </p:nvSpPr>
        <p:spPr>
          <a:xfrm>
            <a:off x="7149051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A2D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갈매기형 수장 72">
            <a:extLst>
              <a:ext uri="{FF2B5EF4-FFF2-40B4-BE49-F238E27FC236}">
                <a16:creationId xmlns:a16="http://schemas.microsoft.com/office/drawing/2014/main" id="{07CDCFC4-9806-4ADE-AD37-C8D0374B809C}"/>
              </a:ext>
            </a:extLst>
          </p:cNvPr>
          <p:cNvSpPr/>
          <p:nvPr/>
        </p:nvSpPr>
        <p:spPr>
          <a:xfrm>
            <a:off x="911908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0E9373-6E7F-4F84-89E0-9F987DFCC254}"/>
              </a:ext>
            </a:extLst>
          </p:cNvPr>
          <p:cNvSpPr txBox="1"/>
          <p:nvPr/>
        </p:nvSpPr>
        <p:spPr>
          <a:xfrm>
            <a:off x="1416936" y="2864306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요구사항 분석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0B493C-34E4-4B5B-BAD3-E5D53B0AF8A1}"/>
              </a:ext>
            </a:extLst>
          </p:cNvPr>
          <p:cNvSpPr txBox="1"/>
          <p:nvPr/>
        </p:nvSpPr>
        <p:spPr>
          <a:xfrm>
            <a:off x="3869481" y="2864306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설계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8327D-8056-4A89-ADCB-46776C75CE4C}"/>
              </a:ext>
            </a:extLst>
          </p:cNvPr>
          <p:cNvSpPr txBox="1"/>
          <p:nvPr/>
        </p:nvSpPr>
        <p:spPr>
          <a:xfrm>
            <a:off x="5858745" y="28643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9A16A1-B172-4B7B-A87D-333445A63159}"/>
              </a:ext>
            </a:extLst>
          </p:cNvPr>
          <p:cNvSpPr txBox="1"/>
          <p:nvPr/>
        </p:nvSpPr>
        <p:spPr>
          <a:xfrm>
            <a:off x="7722979" y="28643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테스트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D76AA7-CDD0-4D4F-99C5-43D81D30811F}"/>
              </a:ext>
            </a:extLst>
          </p:cNvPr>
          <p:cNvSpPr txBox="1"/>
          <p:nvPr/>
        </p:nvSpPr>
        <p:spPr>
          <a:xfrm>
            <a:off x="9801062" y="28643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307413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F8912A-A505-92ED-F07B-50441556A2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3418C-7C5D-4F0F-FF5A-45FF1C2BA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팀원소개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1F05AD-570C-A900-6701-50350C4959AB}"/>
              </a:ext>
            </a:extLst>
          </p:cNvPr>
          <p:cNvGrpSpPr/>
          <p:nvPr/>
        </p:nvGrpSpPr>
        <p:grpSpPr>
          <a:xfrm>
            <a:off x="475435" y="1401493"/>
            <a:ext cx="11281427" cy="4910817"/>
            <a:chOff x="475435" y="1568641"/>
            <a:chExt cx="11281427" cy="49108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711E4AC-A0F6-3AA0-15E6-1983FFB31A32}"/>
                </a:ext>
              </a:extLst>
            </p:cNvPr>
            <p:cNvGrpSpPr/>
            <p:nvPr/>
          </p:nvGrpSpPr>
          <p:grpSpPr>
            <a:xfrm>
              <a:off x="475435" y="1568641"/>
              <a:ext cx="2660962" cy="4910817"/>
              <a:chOff x="475435" y="1568641"/>
              <a:chExt cx="2660962" cy="491081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F4A38B-6FB8-6542-EA89-275920CF0351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신청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단계 별 프로파일 문서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진행 현황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통합검색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47B05-24D1-E161-24D2-82EAD6D6BD75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조장 황인정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E97EC61-432E-C774-2471-68D2B3D771A8}"/>
                </a:ext>
              </a:extLst>
            </p:cNvPr>
            <p:cNvGrpSpPr/>
            <p:nvPr/>
          </p:nvGrpSpPr>
          <p:grpSpPr>
            <a:xfrm>
              <a:off x="9095900" y="1568641"/>
              <a:ext cx="2660962" cy="4910817"/>
              <a:chOff x="475435" y="1568641"/>
              <a:chExt cx="2660962" cy="491081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03F32CF-E649-181A-CABC-D13A21426CBF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공지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자료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업무 보고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완료 프로젝트 목록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05BAA9F-C1EC-28F0-F240-0565F26FCC3C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조미혜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endParaRPr lang="ko-KR" altLang="en-US" sz="1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CDC8CF9-C00B-2EE7-80CE-E215B498F08B}"/>
                </a:ext>
              </a:extLst>
            </p:cNvPr>
            <p:cNvGrpSpPr/>
            <p:nvPr/>
          </p:nvGrpSpPr>
          <p:grpSpPr>
            <a:xfrm>
              <a:off x="6222411" y="1568641"/>
              <a:ext cx="2660962" cy="4910817"/>
              <a:chOff x="475435" y="1568641"/>
              <a:chExt cx="2660962" cy="491081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0067B5E-0A78-3F1D-E114-089DF63335B4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상세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등록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수정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삭제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리스트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휴지통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팀원별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진척률</a:t>
                </a:r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BFC9A2C-31B9-4000-2DD6-B5C602CD251A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이광현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259377C-D26D-4E44-1A0A-9379CF3DE215}"/>
                </a:ext>
              </a:extLst>
            </p:cNvPr>
            <p:cNvGrpSpPr/>
            <p:nvPr/>
          </p:nvGrpSpPr>
          <p:grpSpPr>
            <a:xfrm>
              <a:off x="3366799" y="1568641"/>
              <a:ext cx="2660962" cy="4910817"/>
              <a:chOff x="-2522745" y="1416241"/>
              <a:chExt cx="2660962" cy="491081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B046AF1-6A86-4BB9-EC69-D9FA13CC7F7F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프로젝트용 캘린더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기간 표시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표시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알림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게시글 댓글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</a:p>
              <a:p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답글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알림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회의록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DB41ADC-2024-445E-7516-F3B51AAB3D8B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부조장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이진희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17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634726C-4439-478B-8310-DB054CA3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5" y="1126281"/>
            <a:ext cx="8001693" cy="5662151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EAFBAB-2D6E-4158-A4DA-AF0283FD8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1B14C-86D6-44E4-9EDE-8FF072F3C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단계 추가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CA5E89-C49E-4B2C-81A8-5CBBE21F79D7}"/>
              </a:ext>
            </a:extLst>
          </p:cNvPr>
          <p:cNvSpPr/>
          <p:nvPr/>
        </p:nvSpPr>
        <p:spPr>
          <a:xfrm>
            <a:off x="382259" y="3957357"/>
            <a:ext cx="6871981" cy="26481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6B037-730A-484F-8EF0-A0C23BC52E45}"/>
              </a:ext>
            </a:extLst>
          </p:cNvPr>
          <p:cNvCxnSpPr>
            <a:cxnSpLocks/>
          </p:cNvCxnSpPr>
          <p:nvPr/>
        </p:nvCxnSpPr>
        <p:spPr>
          <a:xfrm>
            <a:off x="7254240" y="5026068"/>
            <a:ext cx="144272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AE5FBA-B081-4CF1-81E4-641803F72675}"/>
              </a:ext>
            </a:extLst>
          </p:cNvPr>
          <p:cNvSpPr/>
          <p:nvPr/>
        </p:nvSpPr>
        <p:spPr>
          <a:xfrm>
            <a:off x="8809739" y="4697899"/>
            <a:ext cx="2906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단계설정은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드롭박스를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이용하여 자신이 원하는 순서로 단계를 설정할 수 있으며 단계를 설정한 후 버튼을 누르면 자동으로 정렬됨</a:t>
            </a:r>
          </a:p>
        </p:txBody>
      </p:sp>
    </p:spTree>
    <p:extLst>
      <p:ext uri="{BB962C8B-B14F-4D97-AF65-F5344CB8AC3E}">
        <p14:creationId xmlns:p14="http://schemas.microsoft.com/office/powerpoint/2010/main" val="3743802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877EC7-74EA-4742-AAC7-E923DE922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83284-78A4-4A7C-9195-36BEAA03D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단계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9B4C4-33BD-42F4-8F8F-D843C2AC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1" y="1928753"/>
            <a:ext cx="5735931" cy="44618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A0BD00-F852-4BA8-90FF-92BB09DC9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18" y="1888113"/>
            <a:ext cx="5614011" cy="4482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0C44AC-2BB1-458D-9D3D-86EBC1866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71" y="1196337"/>
            <a:ext cx="1435106" cy="5207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7356B7-8DA4-41EC-8860-9ABB69032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20" y="1196337"/>
            <a:ext cx="1072034" cy="5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579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E19476-63A9-4823-808B-C9ACBB7A7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&gt;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1976F-1A78-404D-8A5C-7D0735CEB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포트폴리오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36CEC4-8E82-476C-BD7B-8956A616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1" y="1168400"/>
            <a:ext cx="8233457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32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192816B-9609-4CFE-A907-9B4D73C5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4" y="1823222"/>
            <a:ext cx="11895851" cy="341475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4EC372-4899-4D72-AFAA-C954A6982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 설정</a:t>
            </a:r>
            <a:r>
              <a:rPr lang="en-US" altLang="ko-KR" dirty="0"/>
              <a:t>&gt;</a:t>
            </a:r>
            <a:r>
              <a:rPr lang="ko-KR" altLang="en-US" dirty="0"/>
              <a:t>프로젝트관리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4D3C2C-D0CD-49EF-9DA0-A443BCDA59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승인 및 삭제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147E5-8142-4700-89F0-4BB90ABFE200}"/>
              </a:ext>
            </a:extLst>
          </p:cNvPr>
          <p:cNvSpPr/>
          <p:nvPr/>
        </p:nvSpPr>
        <p:spPr>
          <a:xfrm>
            <a:off x="10062894" y="2700995"/>
            <a:ext cx="627315" cy="19827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C0DE3-DC7B-4381-B545-7029C184AE68}"/>
              </a:ext>
            </a:extLst>
          </p:cNvPr>
          <p:cNvSpPr/>
          <p:nvPr/>
        </p:nvSpPr>
        <p:spPr>
          <a:xfrm>
            <a:off x="11053409" y="2700995"/>
            <a:ext cx="627315" cy="19792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30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DB5732-C97B-4649-A224-DA30CE205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관리자설정</a:t>
            </a:r>
            <a:r>
              <a:rPr lang="en-US" altLang="ko-KR" dirty="0"/>
              <a:t>&gt;</a:t>
            </a:r>
            <a:r>
              <a:rPr lang="ko-KR" altLang="en-US" dirty="0"/>
              <a:t>프로젝트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984690-2FE0-40FF-9028-ECE906AE0B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생성 승인 프로세스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70223E-C8B4-40B5-B1F8-3D90A7CFBA16}"/>
              </a:ext>
            </a:extLst>
          </p:cNvPr>
          <p:cNvSpPr txBox="1"/>
          <p:nvPr/>
        </p:nvSpPr>
        <p:spPr>
          <a:xfrm>
            <a:off x="4229665" y="4445742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관리자페이지 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9770E13-7A75-4884-A0BA-0ED9F6513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84" y="5592094"/>
            <a:ext cx="749188" cy="7491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9C3BFF-5223-4ADF-A929-3584CFA5AA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23" y="1398721"/>
            <a:ext cx="1063526" cy="106352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C672DC2-83B9-4A35-9449-31E5A7393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77" y="1398721"/>
            <a:ext cx="914095" cy="9140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FD6B831-14DF-4D00-80FC-4379E6BB2A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43969" y="2524939"/>
            <a:ext cx="904061" cy="9040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3104BC2-91A3-43C1-9F4B-52F2B14C82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020" y="3674497"/>
            <a:ext cx="932733" cy="93273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C67E9CA-45D5-4B4E-ADF1-27712E523A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02" y="2631817"/>
            <a:ext cx="855164" cy="85516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72138D-82F5-48FC-8DF6-F2BFB456CF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13" y="2505774"/>
            <a:ext cx="942389" cy="94238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C858EAD-9BB8-4CFA-8653-4B9C362C27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23" y="3905662"/>
            <a:ext cx="985347" cy="98534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882DA6B-A9A5-4C49-B8E6-1D3BA85843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23" y="5343754"/>
            <a:ext cx="997528" cy="997528"/>
          </a:xfrm>
          <a:prstGeom prst="rect">
            <a:avLst/>
          </a:prstGeom>
        </p:spPr>
      </p:pic>
      <p:cxnSp>
        <p:nvCxnSpPr>
          <p:cNvPr id="41" name="꺾인 연결선 18">
            <a:extLst>
              <a:ext uri="{FF2B5EF4-FFF2-40B4-BE49-F238E27FC236}">
                <a16:creationId xmlns:a16="http://schemas.microsoft.com/office/drawing/2014/main" id="{4B543C9A-23F3-4BDE-A615-0FB1031D80C7}"/>
              </a:ext>
            </a:extLst>
          </p:cNvPr>
          <p:cNvCxnSpPr>
            <a:cxnSpLocks/>
            <a:stCxn id="33" idx="3"/>
            <a:endCxn id="37" idx="0"/>
          </p:cNvCxnSpPr>
          <p:nvPr/>
        </p:nvCxnSpPr>
        <p:spPr>
          <a:xfrm>
            <a:off x="1973149" y="1930484"/>
            <a:ext cx="1508535" cy="701333"/>
          </a:xfrm>
          <a:prstGeom prst="bentConnector2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EF19376-6733-4700-A101-5F5D2DAB37DC}"/>
              </a:ext>
            </a:extLst>
          </p:cNvPr>
          <p:cNvCxnSpPr/>
          <p:nvPr/>
        </p:nvCxnSpPr>
        <p:spPr>
          <a:xfrm flipV="1">
            <a:off x="3982687" y="2763214"/>
            <a:ext cx="1661282" cy="20679"/>
          </a:xfrm>
          <a:prstGeom prst="straightConnector1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176E63C-8F6E-4663-83F5-A90575761775}"/>
              </a:ext>
            </a:extLst>
          </p:cNvPr>
          <p:cNvCxnSpPr/>
          <p:nvPr/>
        </p:nvCxnSpPr>
        <p:spPr>
          <a:xfrm>
            <a:off x="6583727" y="2783893"/>
            <a:ext cx="1552165" cy="1"/>
          </a:xfrm>
          <a:prstGeom prst="straightConnector1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34">
            <a:extLst>
              <a:ext uri="{FF2B5EF4-FFF2-40B4-BE49-F238E27FC236}">
                <a16:creationId xmlns:a16="http://schemas.microsoft.com/office/drawing/2014/main" id="{D5AEDC52-C965-4FB8-B198-D2162E748BC4}"/>
              </a:ext>
            </a:extLst>
          </p:cNvPr>
          <p:cNvCxnSpPr/>
          <p:nvPr/>
        </p:nvCxnSpPr>
        <p:spPr>
          <a:xfrm flipV="1">
            <a:off x="9225123" y="1660057"/>
            <a:ext cx="1142354" cy="1103157"/>
          </a:xfrm>
          <a:prstGeom prst="bentConnector3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39">
            <a:extLst>
              <a:ext uri="{FF2B5EF4-FFF2-40B4-BE49-F238E27FC236}">
                <a16:creationId xmlns:a16="http://schemas.microsoft.com/office/drawing/2014/main" id="{D433110E-1286-4169-B555-97AB895D08B7}"/>
              </a:ext>
            </a:extLst>
          </p:cNvPr>
          <p:cNvCxnSpPr>
            <a:stCxn id="36" idx="1"/>
          </p:cNvCxnSpPr>
          <p:nvPr/>
        </p:nvCxnSpPr>
        <p:spPr>
          <a:xfrm rot="10800000">
            <a:off x="9225124" y="3234440"/>
            <a:ext cx="1191896" cy="906425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3">
            <a:extLst>
              <a:ext uri="{FF2B5EF4-FFF2-40B4-BE49-F238E27FC236}">
                <a16:creationId xmlns:a16="http://schemas.microsoft.com/office/drawing/2014/main" id="{A9AA693D-669E-4C6F-9C10-D54F532A72AC}"/>
              </a:ext>
            </a:extLst>
          </p:cNvPr>
          <p:cNvCxnSpPr>
            <a:cxnSpLocks/>
            <a:stCxn id="37" idx="2"/>
            <a:endCxn id="39" idx="3"/>
          </p:cNvCxnSpPr>
          <p:nvPr/>
        </p:nvCxnSpPr>
        <p:spPr>
          <a:xfrm rot="5400000">
            <a:off x="2232650" y="3149301"/>
            <a:ext cx="911355" cy="1586714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CA20AA0-1051-420B-ACF1-EF7410CD4979}"/>
              </a:ext>
            </a:extLst>
          </p:cNvPr>
          <p:cNvCxnSpPr/>
          <p:nvPr/>
        </p:nvCxnSpPr>
        <p:spPr>
          <a:xfrm flipH="1" flipV="1">
            <a:off x="6583727" y="3279956"/>
            <a:ext cx="1516468" cy="702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F596CCB-65EC-4F7D-8DF3-1E07CCFFCE05}"/>
              </a:ext>
            </a:extLst>
          </p:cNvPr>
          <p:cNvCxnSpPr/>
          <p:nvPr/>
        </p:nvCxnSpPr>
        <p:spPr>
          <a:xfrm flipH="1">
            <a:off x="4055094" y="3293996"/>
            <a:ext cx="151545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5EF03E-45AD-4E10-A902-FBDC9C5DCA9E}"/>
              </a:ext>
            </a:extLst>
          </p:cNvPr>
          <p:cNvCxnSpPr>
            <a:endCxn id="32" idx="1"/>
          </p:cNvCxnSpPr>
          <p:nvPr/>
        </p:nvCxnSpPr>
        <p:spPr>
          <a:xfrm>
            <a:off x="1907151" y="5966688"/>
            <a:ext cx="8625233" cy="0"/>
          </a:xfrm>
          <a:prstGeom prst="straightConnector1">
            <a:avLst/>
          </a:prstGeom>
          <a:ln w="38100">
            <a:solidFill>
              <a:srgbClr val="A2D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ED6384-3828-4AC1-ACA9-D0AFB3086D2E}"/>
              </a:ext>
            </a:extLst>
          </p:cNvPr>
          <p:cNvSpPr txBox="1"/>
          <p:nvPr/>
        </p:nvSpPr>
        <p:spPr>
          <a:xfrm>
            <a:off x="1017335" y="2554695"/>
            <a:ext cx="997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승인신청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7F1828-F662-4D23-8B43-0BC8E1A5270C}"/>
              </a:ext>
            </a:extLst>
          </p:cNvPr>
          <p:cNvSpPr txBox="1"/>
          <p:nvPr/>
        </p:nvSpPr>
        <p:spPr>
          <a:xfrm>
            <a:off x="4779620" y="2151463"/>
            <a:ext cx="237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멤버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번호 추가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201714-780D-4463-B8A5-C6B57AA79D0E}"/>
              </a:ext>
            </a:extLst>
          </p:cNvPr>
          <p:cNvSpPr txBox="1"/>
          <p:nvPr/>
        </p:nvSpPr>
        <p:spPr>
          <a:xfrm>
            <a:off x="7747446" y="2110398"/>
            <a:ext cx="190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단계프로세스 생성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245C1-27B7-4A5D-9FC9-1FAE2B1762BE}"/>
              </a:ext>
            </a:extLst>
          </p:cNvPr>
          <p:cNvSpPr txBox="1"/>
          <p:nvPr/>
        </p:nvSpPr>
        <p:spPr>
          <a:xfrm>
            <a:off x="10218851" y="2402546"/>
            <a:ext cx="1421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시작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C2CDD2-1E81-4678-8AFC-AD336CB6CBC3}"/>
              </a:ext>
            </a:extLst>
          </p:cNvPr>
          <p:cNvSpPr txBox="1"/>
          <p:nvPr/>
        </p:nvSpPr>
        <p:spPr>
          <a:xfrm>
            <a:off x="10246154" y="4720847"/>
            <a:ext cx="132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삭제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4A463E-D5A7-4E9B-B404-2DCD6E8A275D}"/>
              </a:ext>
            </a:extLst>
          </p:cNvPr>
          <p:cNvSpPr txBox="1"/>
          <p:nvPr/>
        </p:nvSpPr>
        <p:spPr>
          <a:xfrm>
            <a:off x="4907521" y="3687652"/>
            <a:ext cx="237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멤버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번호 삭제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DBBFCC-D13F-4555-908F-2C8E6F7F8961}"/>
              </a:ext>
            </a:extLst>
          </p:cNvPr>
          <p:cNvSpPr txBox="1"/>
          <p:nvPr/>
        </p:nvSpPr>
        <p:spPr>
          <a:xfrm>
            <a:off x="8100195" y="3730766"/>
            <a:ext cx="96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문서 닫힘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B652A2-764C-41DA-BB0E-DBE6399585E5}"/>
              </a:ext>
            </a:extLst>
          </p:cNvPr>
          <p:cNvSpPr txBox="1"/>
          <p:nvPr/>
        </p:nvSpPr>
        <p:spPr>
          <a:xfrm>
            <a:off x="4819598" y="5456584"/>
            <a:ext cx="280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관리자 프로젝트 기본정보 수정</a:t>
            </a:r>
          </a:p>
        </p:txBody>
      </p:sp>
    </p:spTree>
    <p:extLst>
      <p:ext uri="{BB962C8B-B14F-4D97-AF65-F5344CB8AC3E}">
        <p14:creationId xmlns:p14="http://schemas.microsoft.com/office/powerpoint/2010/main" val="32927488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927DE78-A737-48EE-92B5-BCE74116E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01E72E-29A9-4DE1-8822-4D337082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통합검색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99582-0245-4E47-A43B-9AAFC7EE0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59" y="2973148"/>
            <a:ext cx="875396" cy="875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76E95-443E-452C-B379-FDD04DB21DEF}"/>
              </a:ext>
            </a:extLst>
          </p:cNvPr>
          <p:cNvSpPr txBox="1"/>
          <p:nvPr/>
        </p:nvSpPr>
        <p:spPr>
          <a:xfrm>
            <a:off x="9119830" y="3906782"/>
            <a:ext cx="231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각 게시판 테이블 리스트화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4E136A-C0F3-4595-9624-F15E911C4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7" y="1430085"/>
            <a:ext cx="654425" cy="654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88733-1CBD-4E04-87B1-ADAEB47A5449}"/>
              </a:ext>
            </a:extLst>
          </p:cNvPr>
          <p:cNvSpPr txBox="1"/>
          <p:nvPr/>
        </p:nvSpPr>
        <p:spPr>
          <a:xfrm>
            <a:off x="9741887" y="2128777"/>
            <a:ext cx="1199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키워드 검색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76F6E1-C13C-458A-BC54-A5F2774FC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215" y="5283974"/>
            <a:ext cx="728303" cy="7283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E86F7-B79E-41CA-9B7A-EA8FC1423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915" y="5283972"/>
            <a:ext cx="728303" cy="728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8B7C24-CC12-48A7-AB96-3C9A9D4F7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9" y="5283973"/>
            <a:ext cx="728303" cy="728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0D60F6-B816-4A71-AA02-D04E533B4192}"/>
              </a:ext>
            </a:extLst>
          </p:cNvPr>
          <p:cNvSpPr txBox="1"/>
          <p:nvPr/>
        </p:nvSpPr>
        <p:spPr>
          <a:xfrm>
            <a:off x="9065646" y="6195288"/>
            <a:ext cx="643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제목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076EF5-4CB8-49B5-AFF0-A695623B5F80}"/>
              </a:ext>
            </a:extLst>
          </p:cNvPr>
          <p:cNvSpPr txBox="1"/>
          <p:nvPr/>
        </p:nvSpPr>
        <p:spPr>
          <a:xfrm>
            <a:off x="11014879" y="6195288"/>
            <a:ext cx="870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D4C9A-844E-479E-8BF5-5F7508AF4806}"/>
              </a:ext>
            </a:extLst>
          </p:cNvPr>
          <p:cNvSpPr txBox="1"/>
          <p:nvPr/>
        </p:nvSpPr>
        <p:spPr>
          <a:xfrm>
            <a:off x="10093520" y="6195288"/>
            <a:ext cx="643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본문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336AEB8-3E45-458F-860D-30B4E1CF27BF}"/>
              </a:ext>
            </a:extLst>
          </p:cNvPr>
          <p:cNvCxnSpPr/>
          <p:nvPr/>
        </p:nvCxnSpPr>
        <p:spPr>
          <a:xfrm flipH="1">
            <a:off x="10278364" y="2436554"/>
            <a:ext cx="3987" cy="42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778DA1-4863-4364-AEF4-E97FCAD6C473}"/>
              </a:ext>
            </a:extLst>
          </p:cNvPr>
          <p:cNvCxnSpPr/>
          <p:nvPr/>
        </p:nvCxnSpPr>
        <p:spPr>
          <a:xfrm>
            <a:off x="9370366" y="4807824"/>
            <a:ext cx="2008663" cy="2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FE3F79-B747-4332-9FBD-126BBE4B34C6}"/>
              </a:ext>
            </a:extLst>
          </p:cNvPr>
          <p:cNvCxnSpPr/>
          <p:nvPr/>
        </p:nvCxnSpPr>
        <p:spPr>
          <a:xfrm>
            <a:off x="9370366" y="4807824"/>
            <a:ext cx="0" cy="29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A39603-256B-4FFA-8D3E-2E6C50BB502E}"/>
              </a:ext>
            </a:extLst>
          </p:cNvPr>
          <p:cNvCxnSpPr/>
          <p:nvPr/>
        </p:nvCxnSpPr>
        <p:spPr>
          <a:xfrm flipH="1">
            <a:off x="10343594" y="4364168"/>
            <a:ext cx="1376" cy="74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0D15B41-0D4F-4BED-94A1-BEFBB96119E6}"/>
              </a:ext>
            </a:extLst>
          </p:cNvPr>
          <p:cNvCxnSpPr/>
          <p:nvPr/>
        </p:nvCxnSpPr>
        <p:spPr>
          <a:xfrm>
            <a:off x="11379029" y="4831574"/>
            <a:ext cx="0" cy="29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1F88AC7-5EB5-4AE9-BB99-98614F245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51" y="1642948"/>
            <a:ext cx="7589118" cy="45652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EF98DE-C975-476C-A54E-AC5945B6E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789" y="1217221"/>
            <a:ext cx="2038580" cy="42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39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5639" y="2836129"/>
            <a:ext cx="5181600" cy="980017"/>
          </a:xfrm>
        </p:spPr>
        <p:txBody>
          <a:bodyPr/>
          <a:lstStyle/>
          <a:p>
            <a:r>
              <a:rPr lang="ko-KR" altLang="en-US" sz="9600" dirty="0" err="1" smtClean="0"/>
              <a:t>조미혜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16546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9201516" y="3522281"/>
            <a:ext cx="2107578" cy="881810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수행 시 발생하는 자료를 팀내에서 자유롭게 등록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조회하는 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9879417" y="233083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160" y="1769711"/>
            <a:ext cx="8124160" cy="4941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 설정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팀원들에게 공지해야 할 중요한 자료의 경우 공지 체크하면 목록에서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표시됨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자료의 분류를 구분하여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추천을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하는경우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추천수가 증가하고 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확인 가능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중복추천은 불가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하위 답글 및 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 게시글과 해당 게시글의 하위 계층 구조의 독립된 답글 게시글을 등록 및 조회 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한 페이지내에서 간단한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본인이 작성한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댓글이 작성되면 알림을 통해 게시글을 팝업창으로 조회함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</a:p>
        </p:txBody>
      </p:sp>
      <p:sp>
        <p:nvSpPr>
          <p:cNvPr id="40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10954390" y="2317953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770255" y="493172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:a16="http://schemas.microsoft.com/office/drawing/2014/main" id="{274ED462-DF7F-1144-4B7E-CDB0C2926391}"/>
              </a:ext>
            </a:extLst>
          </p:cNvPr>
          <p:cNvSpPr/>
          <p:nvPr/>
        </p:nvSpPr>
        <p:spPr>
          <a:xfrm>
            <a:off x="10954390" y="49200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8770255" y="234372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879417" y="49200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D04A691-A5FF-B433-B762-2BDBFB4AE5BF}"/>
              </a:ext>
            </a:extLst>
          </p:cNvPr>
          <p:cNvCxnSpPr>
            <a:cxnSpLocks/>
            <a:stCxn id="4" idx="0"/>
            <a:endCxn id="43" idx="2"/>
          </p:cNvCxnSpPr>
          <p:nvPr/>
        </p:nvCxnSpPr>
        <p:spPr>
          <a:xfrm flipH="1" flipV="1">
            <a:off x="9146143" y="2945885"/>
            <a:ext cx="1109162" cy="57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0"/>
            <a:endCxn id="23" idx="2"/>
          </p:cNvCxnSpPr>
          <p:nvPr/>
        </p:nvCxnSpPr>
        <p:spPr>
          <a:xfrm flipV="1">
            <a:off x="10255305" y="2933001"/>
            <a:ext cx="0" cy="58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4" idx="0"/>
            <a:endCxn id="40" idx="2"/>
          </p:cNvCxnSpPr>
          <p:nvPr/>
        </p:nvCxnSpPr>
        <p:spPr>
          <a:xfrm flipV="1">
            <a:off x="10255305" y="2920117"/>
            <a:ext cx="1074973" cy="602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9146143" y="440409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10255305" y="440409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B62F3A4-6443-D49C-7D03-DD2277C06892}"/>
              </a:ext>
            </a:extLst>
          </p:cNvPr>
          <p:cNvCxnSpPr>
            <a:cxnSpLocks/>
            <a:stCxn id="4" idx="2"/>
            <a:endCxn id="42" idx="0"/>
          </p:cNvCxnSpPr>
          <p:nvPr/>
        </p:nvCxnSpPr>
        <p:spPr>
          <a:xfrm>
            <a:off x="10255305" y="4404091"/>
            <a:ext cx="1074973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CC8A168F-D408-D288-D83A-8F4DD2D5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18" y="2622000"/>
            <a:ext cx="423339" cy="2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85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584784"/>
            <a:ext cx="9029699" cy="516319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C514F890-40C8-64BC-10FA-678B3C94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58" y="1797361"/>
            <a:ext cx="4492255" cy="2322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D51A54-B2E3-FDE6-01B3-601656D42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396" y="3219544"/>
            <a:ext cx="2051207" cy="33654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1E077AE-F4EA-DA7C-CA0D-38F8A491C50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381750" y="2886075"/>
            <a:ext cx="871708" cy="7275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252398B-7CAC-AD99-246D-A639017B1B06}"/>
              </a:ext>
            </a:extLst>
          </p:cNvPr>
          <p:cNvCxnSpPr>
            <a:cxnSpLocks/>
          </p:cNvCxnSpPr>
          <p:nvPr/>
        </p:nvCxnSpPr>
        <p:spPr>
          <a:xfrm>
            <a:off x="6381750" y="3562350"/>
            <a:ext cx="2454340" cy="13399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7744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62" y="1584784"/>
            <a:ext cx="4286404" cy="50453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" y="1584784"/>
            <a:ext cx="4684154" cy="50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60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B6B441-83A6-70F3-764C-F1240ED80D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FF6D3-F4AC-722E-F10C-C973635666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팀원소개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3F0B55-255F-6DA7-2ADC-339B3D2264BD}"/>
              </a:ext>
            </a:extLst>
          </p:cNvPr>
          <p:cNvGrpSpPr/>
          <p:nvPr/>
        </p:nvGrpSpPr>
        <p:grpSpPr>
          <a:xfrm>
            <a:off x="1052279" y="1401493"/>
            <a:ext cx="10087444" cy="4910817"/>
            <a:chOff x="1052279" y="1401493"/>
            <a:chExt cx="10087444" cy="49108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237D2E3-DA46-2D7B-4B25-88F267F82416}"/>
                </a:ext>
              </a:extLst>
            </p:cNvPr>
            <p:cNvGrpSpPr/>
            <p:nvPr/>
          </p:nvGrpSpPr>
          <p:grpSpPr>
            <a:xfrm>
              <a:off x="1052279" y="1401493"/>
              <a:ext cx="2660962" cy="4910817"/>
              <a:chOff x="475435" y="1568641"/>
              <a:chExt cx="2660962" cy="491081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47C98BA-FDFC-C2AC-41E9-6133F3ACAB7F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학원 내 모든 사람과 채팅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강의실 내 모든 사용자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채팅방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및 대화 내용 보관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동일 강의실 학생 아닐 경우 게시글을 통한 접근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팀장 권한 부여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관리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1A79878-2A28-B90E-F358-9158F61E157D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강준우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B3DCD36-A9A9-82A2-BAB4-10EADD2CB529}"/>
                </a:ext>
              </a:extLst>
            </p:cNvPr>
            <p:cNvGrpSpPr/>
            <p:nvPr/>
          </p:nvGrpSpPr>
          <p:grpSpPr>
            <a:xfrm>
              <a:off x="8478761" y="1401493"/>
              <a:ext cx="2660962" cy="4910817"/>
              <a:chOff x="475435" y="1568641"/>
              <a:chExt cx="2660962" cy="491081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7AC136B-130F-B14E-9FC2-93A11E5396D3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공지사항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이벤트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자유게시판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Q&amp;A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[To-Do List]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AE0BF14-8CDF-257F-6B40-A0CD2327B6B0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차예지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A2083A-9975-A975-1EA9-FC760243098C}"/>
                </a:ext>
              </a:extLst>
            </p:cNvPr>
            <p:cNvGrpSpPr/>
            <p:nvPr/>
          </p:nvGrpSpPr>
          <p:grpSpPr>
            <a:xfrm>
              <a:off x="4765520" y="1401493"/>
              <a:ext cx="2660962" cy="4910817"/>
              <a:chOff x="-2522745" y="1416241"/>
              <a:chExt cx="2660962" cy="491081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F6F336D-CB27-7216-1ACE-51399A4DCDAC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회원가입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로그아웃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회원정보 수정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마이페이지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아이디 찾기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비밀번호 찾기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7B41167-5667-20F9-8CBF-BEAE10231C49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문경훈</a:t>
                </a:r>
                <a:endParaRPr lang="ko-KR" altLang="en-US" sz="1700" b="1" dirty="0">
                  <a:solidFill>
                    <a:schemeClr val="bg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27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업무보고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9201516" y="3522281"/>
            <a:ext cx="2107578" cy="88181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수행 시 발생하는 자료를 팀내에서 자유롭게 등록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조회하는 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9879417" y="233083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160" y="1769711"/>
            <a:ext cx="8124160" cy="4584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일일보고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주간보고 선택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팀장은 팀원이 작성한 업무보고내용을 조회하고 간단한 댓글로 의견 제시가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팀장과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</p:txBody>
      </p:sp>
      <p:sp>
        <p:nvSpPr>
          <p:cNvPr id="40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10954390" y="2317953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770255" y="493172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:a16="http://schemas.microsoft.com/office/drawing/2014/main" id="{274ED462-DF7F-1144-4B7E-CDB0C2926391}"/>
              </a:ext>
            </a:extLst>
          </p:cNvPr>
          <p:cNvSpPr/>
          <p:nvPr/>
        </p:nvSpPr>
        <p:spPr>
          <a:xfrm>
            <a:off x="10954390" y="49200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8770255" y="234372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879417" y="49200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D04A691-A5FF-B433-B762-2BDBFB4AE5BF}"/>
              </a:ext>
            </a:extLst>
          </p:cNvPr>
          <p:cNvCxnSpPr>
            <a:cxnSpLocks/>
            <a:stCxn id="4" idx="0"/>
            <a:endCxn id="43" idx="2"/>
          </p:cNvCxnSpPr>
          <p:nvPr/>
        </p:nvCxnSpPr>
        <p:spPr>
          <a:xfrm flipH="1" flipV="1">
            <a:off x="9146143" y="2945885"/>
            <a:ext cx="1109162" cy="57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0"/>
            <a:endCxn id="23" idx="2"/>
          </p:cNvCxnSpPr>
          <p:nvPr/>
        </p:nvCxnSpPr>
        <p:spPr>
          <a:xfrm flipV="1">
            <a:off x="10255305" y="2933001"/>
            <a:ext cx="0" cy="58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4" idx="0"/>
            <a:endCxn id="40" idx="2"/>
          </p:cNvCxnSpPr>
          <p:nvPr/>
        </p:nvCxnSpPr>
        <p:spPr>
          <a:xfrm flipV="1">
            <a:off x="10255305" y="2920117"/>
            <a:ext cx="1074973" cy="602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9146143" y="440409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10255305" y="440409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B62F3A4-6443-D49C-7D03-DD2277C06892}"/>
              </a:ext>
            </a:extLst>
          </p:cNvPr>
          <p:cNvCxnSpPr>
            <a:cxnSpLocks/>
            <a:stCxn id="4" idx="2"/>
            <a:endCxn id="42" idx="0"/>
          </p:cNvCxnSpPr>
          <p:nvPr/>
        </p:nvCxnSpPr>
        <p:spPr>
          <a:xfrm>
            <a:off x="10255305" y="4404091"/>
            <a:ext cx="1074973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647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업무보고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3" y="1680780"/>
            <a:ext cx="9291203" cy="47024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21972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업무보고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4" y="1584784"/>
            <a:ext cx="4656737" cy="50341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08" y="1584784"/>
            <a:ext cx="4662115" cy="50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452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완료 프로젝트 목록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완료된 프로젝트 정보를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4" y="1916151"/>
            <a:ext cx="8785413" cy="466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72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874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5996</Words>
  <Application>Microsoft Office PowerPoint</Application>
  <PresentationFormat>와이드스크린</PresentationFormat>
  <Paragraphs>1217</Paragraphs>
  <Slides>94</Slides>
  <Notes>53</Notes>
  <HiddenSlides>16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3" baseType="lpstr">
      <vt:lpstr>Noto Sans KR</vt:lpstr>
      <vt:lpstr>Söhne</vt:lpstr>
      <vt:lpstr>Pretendard</vt:lpstr>
      <vt:lpstr>맑은 고딕</vt:lpstr>
      <vt:lpstr>에스코어 드림 4 Regular</vt:lpstr>
      <vt:lpstr>Arial</vt:lpstr>
      <vt:lpstr>Wingdings 2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문경훈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이광현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이진희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차예지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강준우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황인정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조미혜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69</cp:revision>
  <dcterms:created xsi:type="dcterms:W3CDTF">2023-11-23T03:12:46Z</dcterms:created>
  <dcterms:modified xsi:type="dcterms:W3CDTF">2023-11-27T05:00:44Z</dcterms:modified>
</cp:coreProperties>
</file>